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3"/>
  </p:notesMasterIdLst>
  <p:sldIdLst>
    <p:sldId id="415" r:id="rId2"/>
    <p:sldId id="258" r:id="rId3"/>
    <p:sldId id="261" r:id="rId4"/>
    <p:sldId id="298" r:id="rId5"/>
    <p:sldId id="297" r:id="rId6"/>
    <p:sldId id="416" r:id="rId7"/>
    <p:sldId id="305" r:id="rId8"/>
    <p:sldId id="306" r:id="rId9"/>
    <p:sldId id="307" r:id="rId10"/>
    <p:sldId id="308" r:id="rId11"/>
    <p:sldId id="30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310" r:id="rId34"/>
    <p:sldId id="263" r:id="rId35"/>
    <p:sldId id="264" r:id="rId36"/>
    <p:sldId id="265" r:id="rId37"/>
    <p:sldId id="266" r:id="rId38"/>
    <p:sldId id="267" r:id="rId39"/>
    <p:sldId id="268" r:id="rId40"/>
    <p:sldId id="311" r:id="rId41"/>
    <p:sldId id="292" r:id="rId42"/>
    <p:sldId id="312" r:id="rId43"/>
    <p:sldId id="313" r:id="rId44"/>
    <p:sldId id="316" r:id="rId45"/>
    <p:sldId id="315" r:id="rId46"/>
    <p:sldId id="314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31" r:id="rId55"/>
    <p:sldId id="333" r:id="rId56"/>
    <p:sldId id="332" r:id="rId57"/>
    <p:sldId id="325" r:id="rId58"/>
    <p:sldId id="326" r:id="rId59"/>
    <p:sldId id="327" r:id="rId60"/>
    <p:sldId id="328" r:id="rId61"/>
    <p:sldId id="329" r:id="rId62"/>
    <p:sldId id="330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1" r:id="rId71"/>
    <p:sldId id="342" r:id="rId72"/>
    <p:sldId id="343" r:id="rId73"/>
    <p:sldId id="344" r:id="rId74"/>
    <p:sldId id="345" r:id="rId75"/>
    <p:sldId id="346" r:id="rId76"/>
    <p:sldId id="347" r:id="rId77"/>
    <p:sldId id="348" r:id="rId78"/>
    <p:sldId id="349" r:id="rId79"/>
    <p:sldId id="269" r:id="rId80"/>
    <p:sldId id="291" r:id="rId81"/>
    <p:sldId id="351" r:id="rId82"/>
    <p:sldId id="353" r:id="rId83"/>
    <p:sldId id="354" r:id="rId84"/>
    <p:sldId id="293" r:id="rId85"/>
    <p:sldId id="355" r:id="rId86"/>
    <p:sldId id="382" r:id="rId87"/>
    <p:sldId id="383" r:id="rId88"/>
    <p:sldId id="412" r:id="rId89"/>
    <p:sldId id="294" r:id="rId90"/>
    <p:sldId id="296" r:id="rId91"/>
    <p:sldId id="356" r:id="rId92"/>
    <p:sldId id="357" r:id="rId93"/>
    <p:sldId id="358" r:id="rId94"/>
    <p:sldId id="359" r:id="rId95"/>
    <p:sldId id="360" r:id="rId96"/>
    <p:sldId id="362" r:id="rId97"/>
    <p:sldId id="363" r:id="rId98"/>
    <p:sldId id="364" r:id="rId99"/>
    <p:sldId id="365" r:id="rId100"/>
    <p:sldId id="368" r:id="rId101"/>
    <p:sldId id="369" r:id="rId102"/>
    <p:sldId id="370" r:id="rId103"/>
    <p:sldId id="371" r:id="rId104"/>
    <p:sldId id="372" r:id="rId105"/>
    <p:sldId id="373" r:id="rId106"/>
    <p:sldId id="374" r:id="rId107"/>
    <p:sldId id="375" r:id="rId108"/>
    <p:sldId id="377" r:id="rId109"/>
    <p:sldId id="376" r:id="rId110"/>
    <p:sldId id="378" r:id="rId111"/>
    <p:sldId id="411" r:id="rId1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3FF"/>
    <a:srgbClr val="00477B"/>
    <a:srgbClr val="0072C5"/>
    <a:srgbClr val="16C501"/>
    <a:srgbClr val="1DFF00"/>
    <a:srgbClr val="73A069"/>
    <a:srgbClr val="86B97A"/>
    <a:srgbClr val="7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>
        <p:scale>
          <a:sx n="135" d="100"/>
          <a:sy n="135" d="100"/>
        </p:scale>
        <p:origin x="1504" y="-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notesMaster" Target="notesMasters/notesMaster1.xml"/><Relationship Id="rId114" Type="http://schemas.openxmlformats.org/officeDocument/2006/relationships/presProps" Target="presProps.xml"/><Relationship Id="rId115" Type="http://schemas.openxmlformats.org/officeDocument/2006/relationships/viewProps" Target="viewProps.xml"/><Relationship Id="rId116" Type="http://schemas.openxmlformats.org/officeDocument/2006/relationships/theme" Target="theme/theme1.xml"/><Relationship Id="rId11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1D278-7011-D047-8ABE-C43F3A5CFC82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68B35-3BA4-8B42-BC39-72B517B8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98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distractify.com</a:t>
            </a:r>
            <a:r>
              <a:rPr lang="en-US" dirty="0" smtClean="0"/>
              <a:t>/</a:t>
            </a:r>
            <a:r>
              <a:rPr lang="en-US" dirty="0" err="1" smtClean="0"/>
              <a:t>jake-heppner</a:t>
            </a:r>
            <a:r>
              <a:rPr lang="en-US" dirty="0" smtClean="0"/>
              <a:t>/funniest-auto-correct-fails/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91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bakersfield.craigslist.org</a:t>
            </a:r>
            <a:r>
              <a:rPr lang="en-US" dirty="0" smtClean="0"/>
              <a:t>/search/pet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94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bakersfield.craigslist.org</a:t>
            </a:r>
            <a:r>
              <a:rPr lang="en-US" dirty="0" smtClean="0"/>
              <a:t>/search/pet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43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bakersfield.craigslist.org</a:t>
            </a:r>
            <a:r>
              <a:rPr lang="en-US" dirty="0" smtClean="0"/>
              <a:t>/search/pet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23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beckmw.wordpress.com</a:t>
            </a:r>
            <a:r>
              <a:rPr lang="en-US" dirty="0" smtClean="0"/>
              <a:t>/2012/12/20/stealing-from-the-internet-part-1/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42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beckmw.wordpress.com</a:t>
            </a:r>
            <a:r>
              <a:rPr lang="en-US" dirty="0" smtClean="0"/>
              <a:t>/2012/12/20/stealing-from-the-internet-part-1/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42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beckmw.wordpress.com</a:t>
            </a:r>
            <a:r>
              <a:rPr lang="en-US" dirty="0" smtClean="0"/>
              <a:t>/2012/12/20/stealing-from-the-internet-part-1/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42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beckmw.wordpress.com</a:t>
            </a:r>
            <a:r>
              <a:rPr lang="en-US" dirty="0" smtClean="0"/>
              <a:t>/2012/12/20/stealing-from-the-internet-part-1/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42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view-source:http</a:t>
            </a:r>
            <a:r>
              <a:rPr lang="en-US" dirty="0" smtClean="0"/>
              <a:t>://</a:t>
            </a:r>
            <a:r>
              <a:rPr lang="en-US" dirty="0" err="1" smtClean="0"/>
              <a:t>www.space.com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902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Provost,</a:t>
            </a:r>
            <a:r>
              <a:rPr lang="en-US" baseline="0" dirty="0" smtClean="0"/>
              <a:t> Foster. </a:t>
            </a:r>
            <a:r>
              <a:rPr lang="en-US" dirty="0" smtClean="0"/>
              <a:t>Data Science For Business:</a:t>
            </a:r>
            <a:r>
              <a:rPr lang="en-US" baseline="0" dirty="0" smtClean="0"/>
              <a:t> What You Need to Know About Data Mining And Data-Analytical Thinking. Pg.253 19 Aug. 2013. Print.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46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Provost,</a:t>
            </a:r>
            <a:r>
              <a:rPr lang="en-US" baseline="0" dirty="0" smtClean="0"/>
              <a:t> Foster. </a:t>
            </a:r>
            <a:r>
              <a:rPr lang="en-US" dirty="0" smtClean="0"/>
              <a:t>Data Science For Business:</a:t>
            </a:r>
            <a:r>
              <a:rPr lang="en-US" baseline="0" dirty="0" smtClean="0"/>
              <a:t> What You Need to Know About Data Mining And Data-Analytical Thinking. Pg.253 19 Aug. 2013. Print.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46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https://d2gg9evh47fn9z.cloudfront.net/thumb_COLOURBOX6201203.jpg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206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Reduce to the base/dictionary form of word</a:t>
            </a:r>
            <a:r>
              <a:rPr lang="en-US" baseline="0" dirty="0" smtClean="0"/>
              <a:t> (the lemma)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403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Lemmatizing=morphology</a:t>
            </a:r>
            <a:r>
              <a:rPr lang="en-US" baseline="0" dirty="0" smtClean="0"/>
              <a:t> of the word (its morpheme, for example)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29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nlp.stanford.edu</a:t>
            </a:r>
            <a:r>
              <a:rPr lang="en-US" dirty="0" smtClean="0"/>
              <a:t>/IR-book/html/</a:t>
            </a:r>
            <a:r>
              <a:rPr lang="en-US" dirty="0" err="1" smtClean="0"/>
              <a:t>htmledition</a:t>
            </a:r>
            <a:r>
              <a:rPr lang="en-US" dirty="0" smtClean="0"/>
              <a:t>/stemming-and-lemmatization-1.html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03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people.ischool.berkeley.edu</a:t>
            </a:r>
            <a:r>
              <a:rPr lang="en-US" dirty="0" smtClean="0"/>
              <a:t>/~</a:t>
            </a:r>
            <a:r>
              <a:rPr lang="en-US" dirty="0" err="1" smtClean="0"/>
              <a:t>hearst</a:t>
            </a:r>
            <a:r>
              <a:rPr lang="en-US" dirty="0" smtClean="0"/>
              <a:t>/</a:t>
            </a:r>
            <a:r>
              <a:rPr lang="en-US" dirty="0" err="1" smtClean="0"/>
              <a:t>irbook</a:t>
            </a:r>
            <a:r>
              <a:rPr lang="en-US" dirty="0" smtClean="0"/>
              <a:t>/</a:t>
            </a:r>
            <a:r>
              <a:rPr lang="en-US" dirty="0" err="1" smtClean="0"/>
              <a:t>porter.html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14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Provost,</a:t>
            </a:r>
            <a:r>
              <a:rPr lang="en-US" baseline="0" dirty="0" smtClean="0"/>
              <a:t> Foster. </a:t>
            </a:r>
            <a:r>
              <a:rPr lang="en-US" dirty="0" smtClean="0"/>
              <a:t>Data Science For Business:</a:t>
            </a:r>
            <a:r>
              <a:rPr lang="en-US" baseline="0" dirty="0" smtClean="0"/>
              <a:t> What You Need to Know About Data Mining And Data-Analytical Thinking. Pg.253 19 Aug. 2013. Print.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65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pixabay.com</a:t>
            </a:r>
            <a:r>
              <a:rPr lang="en-US" dirty="0" smtClean="0"/>
              <a:t>/p-305400/?</a:t>
            </a:r>
            <a:r>
              <a:rPr lang="en-US" dirty="0" err="1" smtClean="0"/>
              <a:t>no_redirect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194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Provost,</a:t>
            </a:r>
            <a:r>
              <a:rPr lang="en-US" baseline="0" dirty="0" smtClean="0"/>
              <a:t> Foster. </a:t>
            </a:r>
            <a:r>
              <a:rPr lang="en-US" dirty="0" smtClean="0"/>
              <a:t>Data Science For Business:</a:t>
            </a:r>
            <a:r>
              <a:rPr lang="en-US" baseline="0" dirty="0" smtClean="0"/>
              <a:t> What You Need to Know About Data Mining And Data-Analytical Thinking. Pg.253 19 Aug. 2013. Print.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656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fraudalert.co.za</a:t>
            </a:r>
            <a:r>
              <a:rPr lang="en-US" dirty="0" smtClean="0"/>
              <a:t>/phishing-email-hijacks-windows-8-launch/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01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dl.dropboxusercontent.com</a:t>
            </a:r>
            <a:r>
              <a:rPr lang="en-US" dirty="0" smtClean="0"/>
              <a:t>/u/10506/blog/</a:t>
            </a:r>
            <a:r>
              <a:rPr lang="en-US" dirty="0" err="1" smtClean="0"/>
              <a:t>sodapop</a:t>
            </a:r>
            <a:r>
              <a:rPr lang="en-US" dirty="0" smtClean="0"/>
              <a:t>/united-</a:t>
            </a:r>
            <a:r>
              <a:rPr lang="en-US" dirty="0" err="1" smtClean="0"/>
              <a:t>states.png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412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bookquoteshub.files.wordpress.com</a:t>
            </a:r>
            <a:r>
              <a:rPr lang="en-US" dirty="0" smtClean="0"/>
              <a:t>/2013/04/hamlet-5.jpg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18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https://d2gg9evh47fn9z.cloudfront.net/thumb_COLOURBOX6201203.jpg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2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Provost,</a:t>
            </a:r>
            <a:r>
              <a:rPr lang="en-US" baseline="0" dirty="0" smtClean="0"/>
              <a:t> Foster. </a:t>
            </a:r>
            <a:r>
              <a:rPr lang="en-US" dirty="0" smtClean="0"/>
              <a:t>Data Science For Business:</a:t>
            </a:r>
            <a:r>
              <a:rPr lang="en-US" baseline="0" dirty="0" smtClean="0"/>
              <a:t> What You Need to Know About Data Mining And Data-Analytical Thinking. Pg.147 19 Aug. 2013. Print.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301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Provost,</a:t>
            </a:r>
            <a:r>
              <a:rPr lang="en-US" baseline="0" dirty="0" smtClean="0"/>
              <a:t> Foster. </a:t>
            </a:r>
            <a:r>
              <a:rPr lang="en-US" dirty="0" smtClean="0"/>
              <a:t>Data Science For Business:</a:t>
            </a:r>
            <a:r>
              <a:rPr lang="en-US" baseline="0" dirty="0" smtClean="0"/>
              <a:t> What You Need to Know About Data Mining And Data-Analytical Thinking. Pg.147 19 Aug. 2013. Print.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59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mlg.postech.ac.kr</a:t>
            </a:r>
            <a:r>
              <a:rPr lang="en-US" dirty="0" smtClean="0"/>
              <a:t>/static/research/nmf_cluster1.PNG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794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mlg.postech.ac.kr</a:t>
            </a:r>
            <a:r>
              <a:rPr lang="en-US" dirty="0" smtClean="0"/>
              <a:t>/static/research/nmf_cluster1.PNG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271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mlg.postech.ac.kr</a:t>
            </a:r>
            <a:r>
              <a:rPr lang="en-US" dirty="0" smtClean="0"/>
              <a:t>/static/research/nmf_cluster1.PNG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369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Provost,</a:t>
            </a:r>
            <a:r>
              <a:rPr lang="en-US" baseline="0" dirty="0" smtClean="0"/>
              <a:t> Foster. </a:t>
            </a:r>
            <a:r>
              <a:rPr lang="en-US" dirty="0" smtClean="0"/>
              <a:t>Data Science For Business:</a:t>
            </a:r>
            <a:r>
              <a:rPr lang="en-US" baseline="0" dirty="0" smtClean="0"/>
              <a:t> What You Need to Know About Data Mining And Data-Analytical Thinking. Pg.165 19 Aug. 2013. Print.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539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Provost,</a:t>
            </a:r>
            <a:r>
              <a:rPr lang="en-US" baseline="0" dirty="0" smtClean="0"/>
              <a:t> Foster. </a:t>
            </a:r>
            <a:r>
              <a:rPr lang="en-US" dirty="0" smtClean="0"/>
              <a:t>Data Science For Business:</a:t>
            </a:r>
            <a:r>
              <a:rPr lang="en-US" baseline="0" dirty="0" smtClean="0"/>
              <a:t> What You Need to Know About Data Mining And Data-Analytical Thinking. Pg.165 19 Aug. 2013. Print.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138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Provost,</a:t>
            </a:r>
            <a:r>
              <a:rPr lang="en-US" baseline="0" dirty="0" smtClean="0"/>
              <a:t> Foster. </a:t>
            </a:r>
            <a:r>
              <a:rPr lang="en-US" dirty="0" smtClean="0"/>
              <a:t>Data Science For Business:</a:t>
            </a:r>
            <a:r>
              <a:rPr lang="en-US" baseline="0" dirty="0" smtClean="0"/>
              <a:t> What You Need to Know About Data Mining And Data-Analytical Thinking. Pg.165 19 Aug. 2013. Print.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498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Provost,</a:t>
            </a:r>
            <a:r>
              <a:rPr lang="en-US" baseline="0" dirty="0" smtClean="0"/>
              <a:t> Foster. </a:t>
            </a:r>
            <a:r>
              <a:rPr lang="en-US" dirty="0" smtClean="0"/>
              <a:t>Data Science For Business:</a:t>
            </a:r>
            <a:r>
              <a:rPr lang="en-US" baseline="0" dirty="0" smtClean="0"/>
              <a:t> What You Need to Know About Data Mining And Data-Analytical Thinking. Pg.165 19 Aug. 2013. Print.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076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Provost,</a:t>
            </a:r>
            <a:r>
              <a:rPr lang="en-US" baseline="0" dirty="0" smtClean="0"/>
              <a:t> Foster. </a:t>
            </a:r>
            <a:r>
              <a:rPr lang="en-US" dirty="0" smtClean="0"/>
              <a:t>Data Science For Business:</a:t>
            </a:r>
            <a:r>
              <a:rPr lang="en-US" baseline="0" dirty="0" smtClean="0"/>
              <a:t> What You Need to Know About Data Mining And Data-Analytical Thinking. Pg.165 19 Aug. 2013. Print.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25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https://d2gg9evh47fn9z.cloudfront.net/thumb_COLOURBOX6201203.jpg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971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Provost,</a:t>
            </a:r>
            <a:r>
              <a:rPr lang="en-US" baseline="0" dirty="0" smtClean="0"/>
              <a:t> Foster. </a:t>
            </a:r>
            <a:r>
              <a:rPr lang="en-US" dirty="0" smtClean="0"/>
              <a:t>Data Science For Business:</a:t>
            </a:r>
            <a:r>
              <a:rPr lang="en-US" baseline="0" dirty="0" smtClean="0"/>
              <a:t> What You Need to Know About Data Mining And Data-Analytical Thinking. Pg.165 19 Aug. 2013. Print.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333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Provost,</a:t>
            </a:r>
            <a:r>
              <a:rPr lang="en-US" baseline="0" dirty="0" smtClean="0"/>
              <a:t> Foster. </a:t>
            </a:r>
            <a:r>
              <a:rPr lang="en-US" dirty="0" smtClean="0"/>
              <a:t>Data Science For Business:</a:t>
            </a:r>
            <a:r>
              <a:rPr lang="en-US" baseline="0" dirty="0" smtClean="0"/>
              <a:t> What You Need to Know About Data Mining And Data-Analytical Thinking. Pg.172 19 Aug. 2013. Print.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780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Provost,</a:t>
            </a:r>
            <a:r>
              <a:rPr lang="en-US" baseline="0" dirty="0" smtClean="0"/>
              <a:t> Foster. </a:t>
            </a:r>
            <a:r>
              <a:rPr lang="en-US" dirty="0" smtClean="0"/>
              <a:t>Data Science For Business:</a:t>
            </a:r>
            <a:r>
              <a:rPr lang="en-US" baseline="0" dirty="0" smtClean="0"/>
              <a:t> What You Need to Know About Data Mining And Data-Analytical Thinking. Pg.172-173 19 Aug. 2013. Print.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427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Provost,</a:t>
            </a:r>
            <a:r>
              <a:rPr lang="en-US" baseline="0" dirty="0" smtClean="0"/>
              <a:t> Foster. </a:t>
            </a:r>
            <a:r>
              <a:rPr lang="en-US" dirty="0" smtClean="0"/>
              <a:t>Data Science For Business:</a:t>
            </a:r>
            <a:r>
              <a:rPr lang="en-US" baseline="0" dirty="0" smtClean="0"/>
              <a:t> What You Need to Know About Data Mining And Data-Analytical Thinking. Pg.175 19 Aug. 2013. Print.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068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Provost,</a:t>
            </a:r>
            <a:r>
              <a:rPr lang="en-US" baseline="0" dirty="0" smtClean="0"/>
              <a:t> Foster. </a:t>
            </a:r>
            <a:r>
              <a:rPr lang="en-US" dirty="0" smtClean="0"/>
              <a:t>Data Science For Business:</a:t>
            </a:r>
            <a:r>
              <a:rPr lang="en-US" baseline="0" dirty="0" smtClean="0"/>
              <a:t> What You Need to Know About Data Mining And Data-Analytical Thinking. Pg.175 19 Aug. 2013. Print.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270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www.cs.columbia.edu</a:t>
            </a:r>
            <a:r>
              <a:rPr lang="en-US" dirty="0" smtClean="0"/>
              <a:t>/~</a:t>
            </a:r>
            <a:r>
              <a:rPr lang="en-US" dirty="0" err="1" smtClean="0"/>
              <a:t>kathy</a:t>
            </a:r>
            <a:r>
              <a:rPr lang="en-US" dirty="0" smtClean="0"/>
              <a:t>/NLP/</a:t>
            </a:r>
            <a:r>
              <a:rPr lang="en-US" dirty="0" err="1" smtClean="0"/>
              <a:t>ClassSlides</a:t>
            </a:r>
            <a:r>
              <a:rPr lang="en-US" dirty="0" smtClean="0"/>
              <a:t>/Class3-ngrams09/</a:t>
            </a:r>
            <a:r>
              <a:rPr lang="en-US" dirty="0" err="1" smtClean="0"/>
              <a:t>ngrams.pdf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022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www.cs.columbia.edu</a:t>
            </a:r>
            <a:r>
              <a:rPr lang="en-US" dirty="0" smtClean="0"/>
              <a:t>/~</a:t>
            </a:r>
            <a:r>
              <a:rPr lang="en-US" dirty="0" err="1" smtClean="0"/>
              <a:t>kathy</a:t>
            </a:r>
            <a:r>
              <a:rPr lang="en-US" dirty="0" smtClean="0"/>
              <a:t>/NLP/</a:t>
            </a:r>
            <a:r>
              <a:rPr lang="en-US" dirty="0" err="1" smtClean="0"/>
              <a:t>ClassSlides</a:t>
            </a:r>
            <a:r>
              <a:rPr lang="en-US" dirty="0" smtClean="0"/>
              <a:t>/Class3-ngrams09/</a:t>
            </a:r>
            <a:r>
              <a:rPr lang="en-US" smtClean="0"/>
              <a:t>ngrams.pdf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022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www.cs.columbia.edu</a:t>
            </a:r>
            <a:r>
              <a:rPr lang="en-US" dirty="0" smtClean="0"/>
              <a:t>/~</a:t>
            </a:r>
            <a:r>
              <a:rPr lang="en-US" dirty="0" err="1" smtClean="0"/>
              <a:t>kathy</a:t>
            </a:r>
            <a:r>
              <a:rPr lang="en-US" dirty="0" smtClean="0"/>
              <a:t>/NLP/</a:t>
            </a:r>
            <a:r>
              <a:rPr lang="en-US" dirty="0" err="1" smtClean="0"/>
              <a:t>ClassSlides</a:t>
            </a:r>
            <a:r>
              <a:rPr lang="en-US" dirty="0" smtClean="0"/>
              <a:t>/Class3-ngrams09/</a:t>
            </a:r>
            <a:r>
              <a:rPr lang="en-US" smtClean="0"/>
              <a:t>ngrams.pdf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022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www.cs.columbia.edu</a:t>
            </a:r>
            <a:r>
              <a:rPr lang="en-US" dirty="0" smtClean="0"/>
              <a:t>/~</a:t>
            </a:r>
            <a:r>
              <a:rPr lang="en-US" dirty="0" err="1" smtClean="0"/>
              <a:t>kathy</a:t>
            </a:r>
            <a:r>
              <a:rPr lang="en-US" dirty="0" smtClean="0"/>
              <a:t>/NLP/</a:t>
            </a:r>
            <a:r>
              <a:rPr lang="en-US" dirty="0" err="1" smtClean="0"/>
              <a:t>ClassSlides</a:t>
            </a:r>
            <a:r>
              <a:rPr lang="en-US" dirty="0" smtClean="0"/>
              <a:t>/Class3-ngrams09/</a:t>
            </a:r>
            <a:r>
              <a:rPr lang="en-US" smtClean="0"/>
              <a:t>ngrams.pdf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022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www.cs.columbia.edu</a:t>
            </a:r>
            <a:r>
              <a:rPr lang="en-US" dirty="0" smtClean="0"/>
              <a:t>/~</a:t>
            </a:r>
            <a:r>
              <a:rPr lang="en-US" dirty="0" err="1" smtClean="0"/>
              <a:t>kathy</a:t>
            </a:r>
            <a:r>
              <a:rPr lang="en-US" dirty="0" smtClean="0"/>
              <a:t>/NLP/</a:t>
            </a:r>
            <a:r>
              <a:rPr lang="en-US" dirty="0" err="1" smtClean="0"/>
              <a:t>ClassSlides</a:t>
            </a:r>
            <a:r>
              <a:rPr lang="en-US" dirty="0" smtClean="0"/>
              <a:t>/Class3-ngrams09/</a:t>
            </a:r>
            <a:r>
              <a:rPr lang="en-US" smtClean="0"/>
              <a:t>ngrams.pdf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02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https://d2gg9evh47fn9z.cloudfront.net/thumb_COLOURBOX6201203.jpg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223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Provost,</a:t>
            </a:r>
            <a:r>
              <a:rPr lang="en-US" baseline="0" dirty="0" smtClean="0"/>
              <a:t> Foster. </a:t>
            </a:r>
            <a:r>
              <a:rPr lang="en-US" dirty="0" smtClean="0"/>
              <a:t>Data Science For Business:</a:t>
            </a:r>
            <a:r>
              <a:rPr lang="en-US" baseline="0" dirty="0" smtClean="0"/>
              <a:t> What You Need to Know About Data Mining And Data-Analytical Thinking. Pg.253 19 Aug. 2013. Print.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www.marketwatch.com</a:t>
            </a:r>
            <a:r>
              <a:rPr lang="en-US" dirty="0" smtClean="0"/>
              <a:t>/story/five-things-to-know-about-fitbit-before-its-ipo-2015-05-08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705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21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21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21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www.marketwatch.com</a:t>
            </a:r>
            <a:r>
              <a:rPr lang="en-US" dirty="0" smtClean="0"/>
              <a:t>/story/us-stocks-set-for-sharp-losses-with-greece-on-brink-of-default-2015-06-29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935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www.marketwatch.com</a:t>
            </a:r>
            <a:r>
              <a:rPr lang="en-US" smtClean="0"/>
              <a:t>/story/us-stocks-set-for-sharp-losses-with-greece-on-brink-of-default-2015-06-29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93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https://d2gg9evh47fn9z.cloudfront.net/thumb_COLOURBOX6201203.jpg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54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www.amazon.com</a:t>
            </a:r>
            <a:r>
              <a:rPr lang="en-US" dirty="0" smtClean="0"/>
              <a:t>/The-Running-Man-Stephen-King/</a:t>
            </a:r>
            <a:r>
              <a:rPr lang="en-US" dirty="0" err="1" smtClean="0"/>
              <a:t>dp</a:t>
            </a:r>
            <a:r>
              <a:rPr lang="en-US" dirty="0" smtClean="0"/>
              <a:t>/0451197968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4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www.amazon.com</a:t>
            </a:r>
            <a:r>
              <a:rPr lang="en-US" dirty="0" smtClean="0"/>
              <a:t>/The-Running-Man-Stephen-King/</a:t>
            </a:r>
            <a:r>
              <a:rPr lang="en-US" dirty="0" err="1" smtClean="0"/>
              <a:t>dp</a:t>
            </a:r>
            <a:r>
              <a:rPr lang="en-US" dirty="0" smtClean="0"/>
              <a:t>/0451197968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69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www.amazon.com</a:t>
            </a:r>
            <a:r>
              <a:rPr lang="en-US" dirty="0" smtClean="0"/>
              <a:t>/The-Running-Man-Stephen-King/</a:t>
            </a:r>
            <a:r>
              <a:rPr lang="en-US" dirty="0" err="1" smtClean="0"/>
              <a:t>dp</a:t>
            </a:r>
            <a:r>
              <a:rPr lang="en-US" dirty="0" smtClean="0"/>
              <a:t>/0451197968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68B35-3BA4-8B42-BC39-72B517B8EB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75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2DF66AD8-BC4A-4004-9882-414398D930CA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Waterm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Watermar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jp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jp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microsoft.com/office/2007/relationships/hdphoto" Target="../media/hdphoto5.wdp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microsoft.com/office/2007/relationships/hdphoto" Target="../media/hdphoto5.wdp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1.wdp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microsoft.com/office/2007/relationships/hdphoto" Target="../media/hdphoto2.wdp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microsoft.com/office/2007/relationships/hdphoto" Target="../media/hdphoto3.wdp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microsoft.com/office/2007/relationships/hdphoto" Target="../media/hdphoto4.wdp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30 at 2.20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5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Terminology</a:t>
            </a:r>
            <a:endParaRPr lang="en-US" dirty="0"/>
          </a:p>
        </p:txBody>
      </p:sp>
      <p:pic>
        <p:nvPicPr>
          <p:cNvPr id="4" name="Content Placeholder 3" descr="thumb_COLOURBOX6201203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2290926" y="2448545"/>
            <a:ext cx="4556956" cy="1245024"/>
          </a:xfrm>
        </p:spPr>
      </p:pic>
      <p:sp>
        <p:nvSpPr>
          <p:cNvPr id="5" name="TextBox 4"/>
          <p:cNvSpPr txBox="1"/>
          <p:nvPr/>
        </p:nvSpPr>
        <p:spPr>
          <a:xfrm>
            <a:off x="2423736" y="2531546"/>
            <a:ext cx="4532054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 smtClean="0">
                <a:latin typeface="Apple Chancery"/>
                <a:cs typeface="Apple Chancery"/>
              </a:rPr>
              <a:t>There was no possibility of taking a walk that day</a:t>
            </a:r>
            <a:endParaRPr lang="en-US" dirty="0">
              <a:latin typeface="Apple Chancery"/>
              <a:cs typeface="Apple Chancery"/>
            </a:endParaRPr>
          </a:p>
        </p:txBody>
      </p:sp>
      <p:pic>
        <p:nvPicPr>
          <p:cNvPr id="6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 rot="20184461">
            <a:off x="384813" y="2360242"/>
            <a:ext cx="4556956" cy="12450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184461">
            <a:off x="517623" y="2443243"/>
            <a:ext cx="4532054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 smtClean="0">
                <a:latin typeface="Apple Chancery"/>
                <a:cs typeface="Apple Chancery"/>
              </a:rPr>
              <a:t>There was no possibility of taking a walk that day</a:t>
            </a:r>
            <a:endParaRPr lang="en-US" dirty="0">
              <a:latin typeface="Apple Chancery"/>
              <a:cs typeface="Apple Chancery"/>
            </a:endParaRPr>
          </a:p>
        </p:txBody>
      </p:sp>
      <p:pic>
        <p:nvPicPr>
          <p:cNvPr id="8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 rot="2274129">
            <a:off x="2443326" y="2600945"/>
            <a:ext cx="4556956" cy="12450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274129">
            <a:off x="2576136" y="2683946"/>
            <a:ext cx="4532054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 smtClean="0">
                <a:latin typeface="Apple Chancery"/>
                <a:cs typeface="Apple Chancery"/>
              </a:rPr>
              <a:t>There was no possibility of taking a walk that day</a:t>
            </a:r>
            <a:endParaRPr lang="en-US" dirty="0">
              <a:latin typeface="Apple Chancery"/>
              <a:cs typeface="Apple Chancery"/>
            </a:endParaRPr>
          </a:p>
        </p:txBody>
      </p:sp>
      <p:pic>
        <p:nvPicPr>
          <p:cNvPr id="10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 rot="1292952">
            <a:off x="1541566" y="3757664"/>
            <a:ext cx="4556956" cy="12450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292952">
            <a:off x="1674376" y="3840665"/>
            <a:ext cx="4532054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 smtClean="0">
                <a:latin typeface="Apple Chancery"/>
                <a:cs typeface="Apple Chancery"/>
              </a:rPr>
              <a:t>There was no possibility of taking a walk that day</a:t>
            </a:r>
            <a:endParaRPr lang="en-US" dirty="0">
              <a:latin typeface="Apple Chancery"/>
              <a:cs typeface="Apple Chancery"/>
            </a:endParaRPr>
          </a:p>
        </p:txBody>
      </p:sp>
      <p:pic>
        <p:nvPicPr>
          <p:cNvPr id="12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 rot="20016371">
            <a:off x="3434026" y="2753345"/>
            <a:ext cx="4556956" cy="12450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20016371">
            <a:off x="3566836" y="2836346"/>
            <a:ext cx="4532054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 smtClean="0">
                <a:latin typeface="Apple Chancery"/>
                <a:cs typeface="Apple Chancery"/>
              </a:rPr>
              <a:t>There was no possibility of taking a walk that day</a:t>
            </a:r>
            <a:endParaRPr lang="en-US" dirty="0">
              <a:latin typeface="Apple Chancery"/>
              <a:cs typeface="Apple Chancer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59716" y="5669003"/>
            <a:ext cx="155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Corpus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7843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Entity Extraction/Recognition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Pinpointing proper nouns/distinctive names</a:t>
            </a:r>
          </a:p>
          <a:p>
            <a:pPr marL="0" indent="0">
              <a:buNone/>
            </a:pPr>
            <a:r>
              <a:rPr lang="en-US" dirty="0" smtClean="0"/>
              <a:t>The Challenge:</a:t>
            </a:r>
          </a:p>
          <a:p>
            <a:pPr marL="0" indent="0" algn="ctr">
              <a:buNone/>
            </a:pPr>
            <a:r>
              <a:rPr lang="en-US" i="1" dirty="0" smtClean="0"/>
              <a:t>“The Warriors won…” 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123260" y="3343111"/>
            <a:ext cx="1317036" cy="9654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71578" y="4349704"/>
            <a:ext cx="207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Basketball Team</a:t>
            </a:r>
            <a:endParaRPr lang="en-US" dirty="0"/>
          </a:p>
        </p:txBody>
      </p:sp>
      <p:pic>
        <p:nvPicPr>
          <p:cNvPr id="10" name="Picture 9" descr="gs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52" y="4619037"/>
            <a:ext cx="1787407" cy="1787407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8" idx="0"/>
          </p:cNvCxnSpPr>
          <p:nvPr/>
        </p:nvCxnSpPr>
        <p:spPr>
          <a:xfrm>
            <a:off x="4440296" y="3343111"/>
            <a:ext cx="2880925" cy="10065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689" y="4349704"/>
            <a:ext cx="236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Brave Soldier/Fighter</a:t>
            </a:r>
            <a:endParaRPr lang="en-US" dirty="0"/>
          </a:p>
        </p:txBody>
      </p:sp>
      <p:pic>
        <p:nvPicPr>
          <p:cNvPr id="9" name="Picture 8" descr="3342973-1724067883-butl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800" y="4873037"/>
            <a:ext cx="2729402" cy="143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Entity Extraction/Recognition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Pinpointing proper nouns/distinctive names</a:t>
            </a:r>
          </a:p>
          <a:p>
            <a:pPr marL="0" indent="0">
              <a:buNone/>
            </a:pPr>
            <a:r>
              <a:rPr lang="en-US" dirty="0" smtClean="0"/>
              <a:t>The Challenge:</a:t>
            </a:r>
          </a:p>
          <a:p>
            <a:pPr marL="0" indent="0" algn="ctr">
              <a:buNone/>
            </a:pPr>
            <a:r>
              <a:rPr lang="en-US" i="1" dirty="0" smtClean="0"/>
              <a:t>“The Warriors won…” 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123260" y="3343111"/>
            <a:ext cx="1317036" cy="9654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71578" y="4349704"/>
            <a:ext cx="207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Basketball Team</a:t>
            </a:r>
            <a:endParaRPr lang="en-US" dirty="0"/>
          </a:p>
        </p:txBody>
      </p:sp>
      <p:pic>
        <p:nvPicPr>
          <p:cNvPr id="10" name="Picture 9" descr="gs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52" y="4619037"/>
            <a:ext cx="1787407" cy="1787407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8" idx="0"/>
          </p:cNvCxnSpPr>
          <p:nvPr/>
        </p:nvCxnSpPr>
        <p:spPr>
          <a:xfrm>
            <a:off x="4440296" y="3343111"/>
            <a:ext cx="2880925" cy="10065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689" y="4349704"/>
            <a:ext cx="236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Brave Soldier/Fighter</a:t>
            </a:r>
            <a:endParaRPr lang="en-US" dirty="0"/>
          </a:p>
        </p:txBody>
      </p:sp>
      <p:pic>
        <p:nvPicPr>
          <p:cNvPr id="9" name="Picture 8" descr="3342973-1724067883-butl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800" y="4873037"/>
            <a:ext cx="2729402" cy="1439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13943" y="5001246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Knowledge and Context </a:t>
            </a:r>
          </a:p>
          <a:p>
            <a:pPr algn="ctr"/>
            <a:r>
              <a:rPr lang="en-US" dirty="0" smtClean="0"/>
              <a:t>Intensive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198516" y="4901247"/>
            <a:ext cx="2615259" cy="746330"/>
          </a:xfrm>
          <a:prstGeom prst="ellipse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1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NER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7672"/>
            <a:ext cx="7313613" cy="40560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Can classify proper nouns even further:</a:t>
            </a:r>
          </a:p>
          <a:p>
            <a:pPr marL="457200" indent="-457200">
              <a:buAutoNum type="arabicPeriod"/>
            </a:pPr>
            <a:r>
              <a:rPr lang="en-US" dirty="0" smtClean="0"/>
              <a:t>Person</a:t>
            </a:r>
          </a:p>
          <a:p>
            <a:pPr marL="457200" indent="-457200">
              <a:buAutoNum type="arabicPeriod"/>
            </a:pPr>
            <a:r>
              <a:rPr lang="en-US" dirty="0" smtClean="0"/>
              <a:t>Organization</a:t>
            </a:r>
          </a:p>
          <a:p>
            <a:pPr marL="457200" indent="-457200">
              <a:buAutoNum type="arabicPeriod"/>
            </a:pPr>
            <a:r>
              <a:rPr lang="en-US" dirty="0" smtClean="0"/>
              <a:t>Location</a:t>
            </a:r>
          </a:p>
          <a:p>
            <a:pPr marL="457200" indent="-457200">
              <a:buAutoNum type="arabicPeriod"/>
            </a:pPr>
            <a:r>
              <a:rPr lang="en-US" dirty="0" smtClean="0"/>
              <a:t>Date</a:t>
            </a:r>
          </a:p>
          <a:p>
            <a:pPr marL="457200" indent="-457200">
              <a:buAutoNum type="arabicPeriod"/>
            </a:pPr>
            <a:r>
              <a:rPr lang="en-US" dirty="0" smtClean="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67424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NER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313613" cy="40560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Can classify proper nouns even further:</a:t>
            </a:r>
          </a:p>
          <a:p>
            <a:pPr marL="457200" indent="-457200">
              <a:buAutoNum type="arabicPeriod"/>
            </a:pPr>
            <a:r>
              <a:rPr lang="en-US" dirty="0" smtClean="0"/>
              <a:t>Person</a:t>
            </a:r>
          </a:p>
          <a:p>
            <a:pPr marL="457200" indent="-457200">
              <a:buAutoNum type="arabicPeriod"/>
            </a:pPr>
            <a:r>
              <a:rPr lang="en-US" dirty="0" smtClean="0">
                <a:solidFill>
                  <a:srgbClr val="3366FF"/>
                </a:solidFill>
              </a:rPr>
              <a:t>Organization</a:t>
            </a:r>
          </a:p>
          <a:p>
            <a:pPr marL="457200" indent="-457200">
              <a:buAutoNum type="arabicPeriod"/>
            </a:pPr>
            <a:r>
              <a:rPr lang="en-US" dirty="0" smtClean="0"/>
              <a:t>Location</a:t>
            </a:r>
          </a:p>
          <a:p>
            <a:pPr marL="457200" indent="-457200">
              <a:buAutoNum type="arabicPeriod"/>
            </a:pPr>
            <a:r>
              <a:rPr lang="en-US" dirty="0" smtClean="0"/>
              <a:t>Date</a:t>
            </a:r>
          </a:p>
          <a:p>
            <a:pPr marL="457200" indent="-457200">
              <a:buAutoNum type="arabicPeriod"/>
            </a:pPr>
            <a:r>
              <a:rPr lang="en-US" dirty="0" smtClean="0"/>
              <a:t>Product</a:t>
            </a:r>
          </a:p>
        </p:txBody>
      </p:sp>
      <p:sp>
        <p:nvSpPr>
          <p:cNvPr id="4" name="Rectangle 3"/>
          <p:cNvSpPr/>
          <p:nvPr/>
        </p:nvSpPr>
        <p:spPr>
          <a:xfrm>
            <a:off x="3165347" y="1876591"/>
            <a:ext cx="5856356" cy="2390397"/>
          </a:xfrm>
          <a:prstGeom prst="rect">
            <a:avLst/>
          </a:prstGeom>
          <a:ln w="28575" cmpd="sng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3200" baseline="30000" dirty="0">
                <a:solidFill>
                  <a:srgbClr val="3366FF"/>
                </a:solidFill>
              </a:rPr>
              <a:t>Microsoft Corp </a:t>
            </a:r>
            <a:r>
              <a:rPr lang="en-US" sz="3200" baseline="30000" dirty="0"/>
              <a:t>and </a:t>
            </a:r>
            <a:r>
              <a:rPr lang="en-US" sz="3200" baseline="30000" dirty="0">
                <a:solidFill>
                  <a:srgbClr val="3366FF"/>
                </a:solidFill>
              </a:rPr>
              <a:t>Skype Global </a:t>
            </a:r>
            <a:r>
              <a:rPr lang="en-US" sz="3200" baseline="30000" dirty="0"/>
              <a:t>today announced that they have entered into a </a:t>
            </a:r>
            <a:r>
              <a:rPr lang="en-US" sz="3200" baseline="30000" dirty="0" smtClean="0"/>
              <a:t>definitive </a:t>
            </a:r>
            <a:r>
              <a:rPr lang="en-US" sz="3200" baseline="30000" dirty="0"/>
              <a:t>agreement under which </a:t>
            </a:r>
            <a:r>
              <a:rPr lang="en-US" sz="3200" baseline="30000" dirty="0">
                <a:solidFill>
                  <a:srgbClr val="3366FF"/>
                </a:solidFill>
              </a:rPr>
              <a:t>Microsoft</a:t>
            </a:r>
            <a:r>
              <a:rPr lang="en-US" sz="3200" baseline="30000" dirty="0"/>
              <a:t> will acquire </a:t>
            </a:r>
            <a:r>
              <a:rPr lang="en-US" sz="3200" baseline="30000" dirty="0">
                <a:solidFill>
                  <a:srgbClr val="3366FF"/>
                </a:solidFill>
              </a:rPr>
              <a:t>Skype</a:t>
            </a:r>
            <a:r>
              <a:rPr lang="en-US" sz="3200" baseline="30000" dirty="0"/>
              <a:t>, the leading Internet </a:t>
            </a:r>
            <a:r>
              <a:rPr lang="en-US" sz="3200" baseline="30000" dirty="0" smtClean="0"/>
              <a:t>communications </a:t>
            </a:r>
            <a:r>
              <a:rPr lang="en-US" sz="3200" baseline="30000" dirty="0"/>
              <a:t>company, for $8.5 billion in cash from the investor group led by </a:t>
            </a:r>
            <a:r>
              <a:rPr lang="en-US" sz="3200" baseline="30000" dirty="0">
                <a:solidFill>
                  <a:srgbClr val="3366FF"/>
                </a:solidFill>
              </a:rPr>
              <a:t>Silver</a:t>
            </a:r>
            <a:r>
              <a:rPr lang="en-US" sz="3200" baseline="30000" dirty="0">
                <a:solidFill>
                  <a:srgbClr val="0000FF"/>
                </a:solidFill>
              </a:rPr>
              <a:t> </a:t>
            </a:r>
            <a:r>
              <a:rPr lang="en-US" sz="3200" baseline="30000" dirty="0">
                <a:solidFill>
                  <a:srgbClr val="3366FF"/>
                </a:solidFill>
              </a:rPr>
              <a:t>Lake</a:t>
            </a:r>
            <a:r>
              <a:rPr lang="en-US" sz="3200" baseline="30000" dirty="0"/>
              <a:t>. The agreement has been approved by the boards of directors of both </a:t>
            </a:r>
            <a:r>
              <a:rPr lang="en-US" sz="3200" baseline="30000" dirty="0">
                <a:solidFill>
                  <a:srgbClr val="3366FF"/>
                </a:solidFill>
              </a:rPr>
              <a:t>Microsoft </a:t>
            </a:r>
            <a:r>
              <a:rPr lang="en-US" sz="3200" baseline="30000" dirty="0"/>
              <a:t>and </a:t>
            </a:r>
            <a:r>
              <a:rPr lang="en-US" sz="3200" baseline="30000" dirty="0">
                <a:solidFill>
                  <a:srgbClr val="3366FF"/>
                </a:solidFill>
              </a:rPr>
              <a:t>Skype</a:t>
            </a:r>
            <a:r>
              <a:rPr lang="en-US" sz="3200" baseline="300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8726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NER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313613" cy="40560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Can classify proper nouns even further:</a:t>
            </a:r>
          </a:p>
          <a:p>
            <a:pPr marL="457200" indent="-457200">
              <a:buAutoNum type="arabicPeriod"/>
            </a:pPr>
            <a:r>
              <a:rPr lang="en-US" dirty="0" smtClean="0">
                <a:solidFill>
                  <a:srgbClr val="008000"/>
                </a:solidFill>
              </a:rPr>
              <a:t>Person</a:t>
            </a:r>
          </a:p>
          <a:p>
            <a:pPr marL="457200" indent="-457200">
              <a:buAutoNum type="arabicPeriod"/>
            </a:pPr>
            <a:r>
              <a:rPr lang="en-US" dirty="0" smtClean="0">
                <a:solidFill>
                  <a:srgbClr val="3366FF"/>
                </a:solidFill>
              </a:rPr>
              <a:t>Organization</a:t>
            </a:r>
          </a:p>
          <a:p>
            <a:pPr marL="457200" indent="-457200">
              <a:buAutoNum type="arabicPeriod"/>
            </a:pPr>
            <a:r>
              <a:rPr lang="en-US" dirty="0" smtClean="0">
                <a:solidFill>
                  <a:srgbClr val="F13535"/>
                </a:solidFill>
              </a:rPr>
              <a:t>Location</a:t>
            </a:r>
          </a:p>
          <a:p>
            <a:pPr marL="457200" indent="-457200">
              <a:buAutoNum type="arabicPeriod"/>
            </a:pPr>
            <a:r>
              <a:rPr lang="en-US" dirty="0" smtClean="0"/>
              <a:t>Date</a:t>
            </a:r>
          </a:p>
          <a:p>
            <a:pPr marL="457200" indent="-457200">
              <a:buAutoNum type="arabicPeriod"/>
            </a:pPr>
            <a:r>
              <a:rPr lang="en-US" dirty="0" smtClean="0"/>
              <a:t>Product</a:t>
            </a:r>
          </a:p>
        </p:txBody>
      </p:sp>
      <p:sp>
        <p:nvSpPr>
          <p:cNvPr id="4" name="Rectangle 3"/>
          <p:cNvSpPr/>
          <p:nvPr/>
        </p:nvSpPr>
        <p:spPr>
          <a:xfrm>
            <a:off x="3165347" y="1876591"/>
            <a:ext cx="5856356" cy="2390397"/>
          </a:xfrm>
          <a:prstGeom prst="rect">
            <a:avLst/>
          </a:prstGeom>
          <a:ln w="28575" cmpd="sng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3200" baseline="30000" dirty="0">
                <a:solidFill>
                  <a:srgbClr val="3366FF"/>
                </a:solidFill>
              </a:rPr>
              <a:t>Microsoft Corp </a:t>
            </a:r>
            <a:r>
              <a:rPr lang="en-US" sz="3200" baseline="30000" dirty="0"/>
              <a:t>and </a:t>
            </a:r>
            <a:r>
              <a:rPr lang="en-US" sz="3200" baseline="30000" dirty="0">
                <a:solidFill>
                  <a:srgbClr val="3366FF"/>
                </a:solidFill>
              </a:rPr>
              <a:t>Skype Global </a:t>
            </a:r>
            <a:r>
              <a:rPr lang="en-US" sz="3200" baseline="30000" dirty="0"/>
              <a:t>today announced that they have entered into a </a:t>
            </a:r>
            <a:r>
              <a:rPr lang="en-US" sz="3200" baseline="30000" dirty="0" smtClean="0"/>
              <a:t>definitive </a:t>
            </a:r>
            <a:r>
              <a:rPr lang="en-US" sz="3200" baseline="30000" dirty="0"/>
              <a:t>agreement under which </a:t>
            </a:r>
            <a:r>
              <a:rPr lang="en-US" sz="3200" baseline="30000" dirty="0">
                <a:solidFill>
                  <a:srgbClr val="3366FF"/>
                </a:solidFill>
              </a:rPr>
              <a:t>Microsoft</a:t>
            </a:r>
            <a:r>
              <a:rPr lang="en-US" sz="3200" baseline="30000" dirty="0"/>
              <a:t> will acquire </a:t>
            </a:r>
            <a:r>
              <a:rPr lang="en-US" sz="3200" baseline="30000" dirty="0">
                <a:solidFill>
                  <a:srgbClr val="3366FF"/>
                </a:solidFill>
              </a:rPr>
              <a:t>Skype</a:t>
            </a:r>
            <a:r>
              <a:rPr lang="en-US" sz="3200" baseline="30000" dirty="0"/>
              <a:t>, the leading Internet </a:t>
            </a:r>
            <a:r>
              <a:rPr lang="en-US" sz="3200" baseline="30000" dirty="0" smtClean="0"/>
              <a:t>communications </a:t>
            </a:r>
            <a:r>
              <a:rPr lang="en-US" sz="3200" baseline="30000" dirty="0"/>
              <a:t>company, for $8.5 billion in cash from the investor group led by </a:t>
            </a:r>
            <a:r>
              <a:rPr lang="en-US" sz="3200" baseline="30000" dirty="0">
                <a:solidFill>
                  <a:srgbClr val="3366FF"/>
                </a:solidFill>
              </a:rPr>
              <a:t>Silver</a:t>
            </a:r>
            <a:r>
              <a:rPr lang="en-US" sz="3200" baseline="30000" dirty="0">
                <a:solidFill>
                  <a:srgbClr val="0000FF"/>
                </a:solidFill>
              </a:rPr>
              <a:t> </a:t>
            </a:r>
            <a:r>
              <a:rPr lang="en-US" sz="3200" baseline="30000" dirty="0">
                <a:solidFill>
                  <a:srgbClr val="3366FF"/>
                </a:solidFill>
              </a:rPr>
              <a:t>Lake</a:t>
            </a:r>
            <a:r>
              <a:rPr lang="en-US" sz="3200" baseline="30000" dirty="0"/>
              <a:t>. The agreement has been approved by the boards of directors of both </a:t>
            </a:r>
            <a:r>
              <a:rPr lang="en-US" sz="3200" baseline="30000" dirty="0">
                <a:solidFill>
                  <a:srgbClr val="3366FF"/>
                </a:solidFill>
              </a:rPr>
              <a:t>Microsoft </a:t>
            </a:r>
            <a:r>
              <a:rPr lang="en-US" sz="3200" baseline="30000" dirty="0"/>
              <a:t>and </a:t>
            </a:r>
            <a:r>
              <a:rPr lang="en-US" sz="3200" baseline="30000" dirty="0">
                <a:solidFill>
                  <a:srgbClr val="3366FF"/>
                </a:solidFill>
              </a:rPr>
              <a:t>Skype</a:t>
            </a:r>
            <a:r>
              <a:rPr lang="en-US" sz="3200" baseline="30000" dirty="0"/>
              <a:t>.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165347" y="4198587"/>
            <a:ext cx="5856356" cy="2585323"/>
          </a:xfrm>
          <a:prstGeom prst="rect">
            <a:avLst/>
          </a:prstGeom>
          <a:ln w="28575" cmpd="sng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“</a:t>
            </a:r>
            <a:r>
              <a:rPr lang="en-US" dirty="0" err="1" smtClean="0">
                <a:solidFill>
                  <a:srgbClr val="3366FF"/>
                </a:solidFill>
              </a:rPr>
              <a:t>Fitbit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‘highly </a:t>
            </a:r>
            <a:r>
              <a:rPr lang="en-US" dirty="0"/>
              <a:t>dependent on the contributions of our co-founders, </a:t>
            </a:r>
            <a:r>
              <a:rPr lang="en-US" dirty="0">
                <a:solidFill>
                  <a:srgbClr val="008000"/>
                </a:solidFill>
              </a:rPr>
              <a:t>James Park </a:t>
            </a:r>
            <a:r>
              <a:rPr lang="en-US" dirty="0"/>
              <a:t>and </a:t>
            </a:r>
            <a:r>
              <a:rPr lang="en-US" dirty="0">
                <a:solidFill>
                  <a:srgbClr val="008000"/>
                </a:solidFill>
              </a:rPr>
              <a:t>Eric N. </a:t>
            </a:r>
            <a:r>
              <a:rPr lang="en-US" dirty="0" smtClean="0">
                <a:solidFill>
                  <a:srgbClr val="008000"/>
                </a:solidFill>
              </a:rPr>
              <a:t>Friedman</a:t>
            </a:r>
            <a:r>
              <a:rPr lang="en-US" dirty="0" smtClean="0"/>
              <a:t>’, </a:t>
            </a:r>
            <a:r>
              <a:rPr lang="en-US" dirty="0"/>
              <a:t>as well as other management team members. The company has employment offer letters with its main personnel, but they are not contractually locked in, and can opt to leave at will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Beyond that, it is located in </a:t>
            </a:r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San Francisco</a:t>
            </a:r>
            <a:r>
              <a:rPr lang="en-US" dirty="0"/>
              <a:t> where the competition to find skilled workers is tough, posing a risk to its business. In fact, </a:t>
            </a:r>
            <a:r>
              <a:rPr lang="en-US" dirty="0" err="1">
                <a:solidFill>
                  <a:srgbClr val="3366FF"/>
                </a:solidFill>
              </a:rPr>
              <a:t>FitBit</a:t>
            </a:r>
            <a:r>
              <a:rPr lang="en-US" dirty="0"/>
              <a:t> admits it has had trouble “attracting and retaining” these highly skilled workers in the past</a:t>
            </a:r>
            <a:r>
              <a:rPr lang="en-US" dirty="0" smtClean="0"/>
              <a:t>.”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165347" y="4226808"/>
            <a:ext cx="5856356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20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NER Classification Uses</a:t>
            </a:r>
            <a:endParaRPr lang="en-US" dirty="0"/>
          </a:p>
        </p:txBody>
      </p:sp>
      <p:pic>
        <p:nvPicPr>
          <p:cNvPr id="6" name="Content Placeholder 5" descr="Screen Shot 2015-06-29 at 1.54.46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r="1295"/>
          <a:stretch/>
        </p:blipFill>
        <p:spPr>
          <a:xfrm>
            <a:off x="1890886" y="1260593"/>
            <a:ext cx="5305778" cy="5522148"/>
          </a:xfrm>
        </p:spPr>
      </p:pic>
    </p:spTree>
    <p:extLst>
      <p:ext uri="{BB962C8B-B14F-4D97-AF65-F5344CB8AC3E}">
        <p14:creationId xmlns:p14="http://schemas.microsoft.com/office/powerpoint/2010/main" val="222767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656" y="503238"/>
            <a:ext cx="7313613" cy="868362"/>
          </a:xfrm>
        </p:spPr>
        <p:txBody>
          <a:bodyPr/>
          <a:lstStyle/>
          <a:p>
            <a:r>
              <a:rPr lang="en-US" dirty="0" smtClean="0"/>
              <a:t>NER Classification Uses</a:t>
            </a:r>
            <a:endParaRPr lang="en-US" dirty="0"/>
          </a:p>
        </p:txBody>
      </p:sp>
      <p:pic>
        <p:nvPicPr>
          <p:cNvPr id="6" name="Content Placeholder 5" descr="Screen Shot 2015-06-29 at 1.54.46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4" r="1295"/>
          <a:stretch/>
        </p:blipFill>
        <p:spPr>
          <a:xfrm>
            <a:off x="1890886" y="1260593"/>
            <a:ext cx="5305778" cy="5522148"/>
          </a:xfrm>
        </p:spPr>
      </p:pic>
      <p:pic>
        <p:nvPicPr>
          <p:cNvPr id="5" name="Content Placeholder 5" descr="Screen Shot 2015-06-29 at 1.54.46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" t="85315" r="5859" b="9063"/>
          <a:stretch/>
        </p:blipFill>
        <p:spPr>
          <a:xfrm>
            <a:off x="517407" y="3857036"/>
            <a:ext cx="7917014" cy="498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 flipH="1" flipV="1">
            <a:off x="517407" y="4355629"/>
            <a:ext cx="1524000" cy="155222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923852" y="4355629"/>
            <a:ext cx="1510569" cy="155222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60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NER Classification Uses</a:t>
            </a:r>
            <a:endParaRPr lang="en-US" dirty="0"/>
          </a:p>
        </p:txBody>
      </p:sp>
      <p:pic>
        <p:nvPicPr>
          <p:cNvPr id="6" name="Content Placeholder 5" descr="Screen Shot 2015-06-29 at 1.54.46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4" r="1295"/>
          <a:stretch/>
        </p:blipFill>
        <p:spPr>
          <a:xfrm>
            <a:off x="1890886" y="1260593"/>
            <a:ext cx="5305778" cy="5522148"/>
          </a:xfrm>
        </p:spPr>
      </p:pic>
      <p:pic>
        <p:nvPicPr>
          <p:cNvPr id="5" name="Content Placeholder 5" descr="Screen Shot 2015-06-29 at 1.54.46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" t="85315" r="5859" b="9063"/>
          <a:stretch/>
        </p:blipFill>
        <p:spPr>
          <a:xfrm>
            <a:off x="517407" y="3857036"/>
            <a:ext cx="7917014" cy="498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 flipH="1" flipV="1">
            <a:off x="517407" y="4355629"/>
            <a:ext cx="1524000" cy="155222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923852" y="4355629"/>
            <a:ext cx="1510569" cy="155222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5-06-29 at 2.01.06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" r="49095"/>
          <a:stretch/>
        </p:blipFill>
        <p:spPr>
          <a:xfrm>
            <a:off x="4233330" y="4123500"/>
            <a:ext cx="1476967" cy="50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NER Classification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Automatic links to bio pages or stock ticker info pages.</a:t>
            </a:r>
          </a:p>
        </p:txBody>
      </p:sp>
    </p:spTree>
    <p:extLst>
      <p:ext uri="{BB962C8B-B14F-4D97-AF65-F5344CB8AC3E}">
        <p14:creationId xmlns:p14="http://schemas.microsoft.com/office/powerpoint/2010/main" val="54311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NER Classification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Automatic links to bio pages or stock ticker info pages.</a:t>
            </a:r>
          </a:p>
        </p:txBody>
      </p:sp>
      <p:pic>
        <p:nvPicPr>
          <p:cNvPr id="4" name="Picture 3" descr="Screen Shot 2015-06-29 at 2.14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81" y="3715926"/>
            <a:ext cx="79756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Terminology</a:t>
            </a:r>
            <a:endParaRPr lang="en-US" dirty="0"/>
          </a:p>
        </p:txBody>
      </p:sp>
      <p:pic>
        <p:nvPicPr>
          <p:cNvPr id="8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 rot="2274129">
            <a:off x="3245997" y="1362057"/>
            <a:ext cx="146302" cy="1463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59716" y="5669003"/>
            <a:ext cx="1740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Corpora</a:t>
            </a:r>
            <a:endParaRPr lang="en-US" sz="3600" dirty="0"/>
          </a:p>
        </p:txBody>
      </p:sp>
      <p:pic>
        <p:nvPicPr>
          <p:cNvPr id="18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2290926" y="2448545"/>
            <a:ext cx="1002529" cy="27390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290926" y="2490766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21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2443326" y="2600945"/>
            <a:ext cx="1002529" cy="27390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443326" y="2643166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23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2595726" y="2753345"/>
            <a:ext cx="1002529" cy="27390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595726" y="2795566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25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2748126" y="2905745"/>
            <a:ext cx="1002529" cy="27390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748126" y="2947966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27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2900526" y="3058145"/>
            <a:ext cx="1002529" cy="27390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00526" y="3100366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29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3052926" y="3210545"/>
            <a:ext cx="1002529" cy="27390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052926" y="3252766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31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3205326" y="3362945"/>
            <a:ext cx="1002529" cy="27390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205326" y="3405166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33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3357726" y="3515345"/>
            <a:ext cx="1002529" cy="27390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357726" y="3557566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37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4801722" y="2788004"/>
            <a:ext cx="1002529" cy="27390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801722" y="2830225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39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4954122" y="2940404"/>
            <a:ext cx="1002529" cy="27390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954122" y="2982625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41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5106522" y="3092804"/>
            <a:ext cx="1002529" cy="27390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106522" y="3135025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43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5258922" y="3245204"/>
            <a:ext cx="1002529" cy="27390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258922" y="3287425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57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6388745" y="2064461"/>
            <a:ext cx="1002529" cy="27390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6388745" y="2106682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59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6541145" y="2216861"/>
            <a:ext cx="1002529" cy="273905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541145" y="2259082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61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6693545" y="2369261"/>
            <a:ext cx="1002529" cy="273905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6693545" y="2411482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63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6845945" y="2521661"/>
            <a:ext cx="1002529" cy="27390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845945" y="2563882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65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6998345" y="2674061"/>
            <a:ext cx="1002529" cy="273905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6998345" y="2716282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67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7150745" y="2826461"/>
            <a:ext cx="1002529" cy="273905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7150745" y="2868682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69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3510126" y="3667745"/>
            <a:ext cx="1002529" cy="273905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3510126" y="3709966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71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6329355" y="3725413"/>
            <a:ext cx="1002529" cy="27390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329355" y="3767634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73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6481755" y="3877813"/>
            <a:ext cx="1002529" cy="273905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481755" y="3920034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75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6634155" y="4030213"/>
            <a:ext cx="1002529" cy="273905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6634155" y="4072434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77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6786555" y="4182613"/>
            <a:ext cx="1002529" cy="273905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6786555" y="4224834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95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526397" y="3243313"/>
            <a:ext cx="1002529" cy="273905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526397" y="3285534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97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678797" y="3395713"/>
            <a:ext cx="1002529" cy="273905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678797" y="3437934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99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831197" y="3548113"/>
            <a:ext cx="1002529" cy="273905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831197" y="3590334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101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983597" y="3700513"/>
            <a:ext cx="1002529" cy="273905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983597" y="3742734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103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1135997" y="3852913"/>
            <a:ext cx="1002529" cy="273905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1135997" y="3895134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105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1288397" y="4005313"/>
            <a:ext cx="1002529" cy="273905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288397" y="4047534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107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4272126" y="4429745"/>
            <a:ext cx="1002529" cy="273905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4272126" y="4471966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109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4424526" y="4582145"/>
            <a:ext cx="1002529" cy="273905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4424526" y="4624366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111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4576926" y="4734545"/>
            <a:ext cx="1002529" cy="273905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4576926" y="4776766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113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4729326" y="4886945"/>
            <a:ext cx="1002529" cy="273905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4729326" y="4929166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115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4881726" y="5039345"/>
            <a:ext cx="1002529" cy="273905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4881726" y="5081566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117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5034126" y="5191745"/>
            <a:ext cx="1002529" cy="273905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5034126" y="5233966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119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5186526" y="5344145"/>
            <a:ext cx="1002529" cy="273905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5186526" y="5386366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121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1895556" y="4565268"/>
            <a:ext cx="1002529" cy="273905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1895556" y="4607489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123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2047956" y="4717668"/>
            <a:ext cx="1002529" cy="273905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2047956" y="4759889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125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2200356" y="4870068"/>
            <a:ext cx="1002529" cy="273905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2200356" y="4912289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127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2352756" y="5022468"/>
            <a:ext cx="1002529" cy="273905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2352756" y="5064689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129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2505156" y="5174868"/>
            <a:ext cx="1002529" cy="273905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2505156" y="5217089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131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2657556" y="5327268"/>
            <a:ext cx="1002529" cy="273905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2657556" y="5369489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  <p:pic>
        <p:nvPicPr>
          <p:cNvPr id="133" name="Content Placeholder 3" descr="thumb_COLOURBOX62012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2809956" y="5479668"/>
            <a:ext cx="1002529" cy="273905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2809956" y="5521889"/>
            <a:ext cx="79073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There was no possibility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313717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NER Classification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Automatic links to bio pages or stock ticker info pages.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5-06-29 at 2.14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81" y="3715926"/>
            <a:ext cx="7975600" cy="1282700"/>
          </a:xfrm>
          <a:prstGeom prst="rect">
            <a:avLst/>
          </a:prstGeom>
        </p:spPr>
      </p:pic>
      <p:pic>
        <p:nvPicPr>
          <p:cNvPr id="5" name="Picture 4" descr="Screen Shot 2015-06-29 at 2.16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330" y="653287"/>
            <a:ext cx="3092695" cy="37540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502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Quick Terminology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Text Extraction/Stemming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Bag-of-words Model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Text Valuation/Text Representation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Similarity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Text Classification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Other Models: Probabilistic Models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Named Entity </a:t>
            </a:r>
            <a:r>
              <a:rPr lang="en-US" dirty="0" smtClean="0">
                <a:solidFill>
                  <a:srgbClr val="0000FF"/>
                </a:solidFill>
              </a:rPr>
              <a:t>Recognition</a:t>
            </a:r>
            <a:endParaRPr lang="en-US" dirty="0" smtClean="0">
              <a:solidFill>
                <a:srgbClr val="0000FF"/>
              </a:solidFill>
            </a:endParaRP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55706" y="3452163"/>
            <a:ext cx="1958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Fundamental/</a:t>
            </a:r>
          </a:p>
          <a:p>
            <a:r>
              <a:rPr lang="en-US" sz="2400" dirty="0" smtClean="0"/>
              <a:t>Basic Topics</a:t>
            </a:r>
            <a:endParaRPr lang="en-US" sz="2400" dirty="0"/>
          </a:p>
        </p:txBody>
      </p:sp>
      <p:sp>
        <p:nvSpPr>
          <p:cNvPr id="4" name="Right Bracket 3"/>
          <p:cNvSpPr/>
          <p:nvPr/>
        </p:nvSpPr>
        <p:spPr>
          <a:xfrm>
            <a:off x="5014180" y="2126073"/>
            <a:ext cx="329259" cy="2157087"/>
          </a:xfrm>
          <a:prstGeom prst="rightBracke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Oval 6"/>
          <p:cNvSpPr/>
          <p:nvPr/>
        </p:nvSpPr>
        <p:spPr>
          <a:xfrm>
            <a:off x="6124221" y="3236144"/>
            <a:ext cx="2389484" cy="1279412"/>
          </a:xfrm>
          <a:prstGeom prst="ellipse">
            <a:avLst/>
          </a:prstGeom>
          <a:noFill/>
          <a:ln w="2857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4" idx="2"/>
            <a:endCxn id="7" idx="2"/>
          </p:cNvCxnSpPr>
          <p:nvPr/>
        </p:nvCxnSpPr>
        <p:spPr>
          <a:xfrm>
            <a:off x="5343439" y="3204617"/>
            <a:ext cx="780782" cy="67123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96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Text Processing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Extraction/Regular Expressions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0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6-16 at 9.53.14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541" b="-12541"/>
          <a:stretch>
            <a:fillRect/>
          </a:stretch>
        </p:blipFill>
        <p:spPr>
          <a:xfrm>
            <a:off x="1" y="-1"/>
            <a:ext cx="11522601" cy="6881325"/>
          </a:xfrm>
        </p:spPr>
      </p:pic>
    </p:spTree>
    <p:extLst>
      <p:ext uri="{BB962C8B-B14F-4D97-AF65-F5344CB8AC3E}">
        <p14:creationId xmlns:p14="http://schemas.microsoft.com/office/powerpoint/2010/main" val="50525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6-16 at 9.53.14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2541" b="-12541"/>
          <a:stretch>
            <a:fillRect/>
          </a:stretch>
        </p:blipFill>
        <p:spPr>
          <a:xfrm>
            <a:off x="1" y="-1"/>
            <a:ext cx="11522601" cy="6881325"/>
          </a:xfrm>
        </p:spPr>
      </p:pic>
      <p:pic>
        <p:nvPicPr>
          <p:cNvPr id="3" name="Content Placeholder 3" descr="Screen Shot 2015-06-16 at 9.53.14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5" r="39508" b="49904"/>
          <a:stretch/>
        </p:blipFill>
        <p:spPr>
          <a:xfrm>
            <a:off x="0" y="1862668"/>
            <a:ext cx="11464114" cy="26458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8758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6-16 at 9.53.14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2541" b="-12541"/>
          <a:stretch>
            <a:fillRect/>
          </a:stretch>
        </p:blipFill>
        <p:spPr>
          <a:xfrm>
            <a:off x="1" y="-1"/>
            <a:ext cx="11522601" cy="6881325"/>
          </a:xfrm>
        </p:spPr>
      </p:pic>
      <p:pic>
        <p:nvPicPr>
          <p:cNvPr id="3" name="Content Placeholder 3" descr="Screen Shot 2015-06-16 at 9.53.14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" t="272" r="89107" b="94342"/>
          <a:stretch/>
        </p:blipFill>
        <p:spPr>
          <a:xfrm>
            <a:off x="1195917" y="1068916"/>
            <a:ext cx="3162142" cy="9419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285750" y="931333"/>
            <a:ext cx="910167" cy="1079500"/>
          </a:xfrm>
          <a:prstGeom prst="line">
            <a:avLst/>
          </a:pr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85750" y="677333"/>
            <a:ext cx="910167" cy="275166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195917" y="677333"/>
            <a:ext cx="3162142" cy="391583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50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6-16 at 10.06.51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8" b="11918"/>
          <a:stretch>
            <a:fillRect/>
          </a:stretch>
        </p:blipFill>
        <p:spPr>
          <a:xfrm>
            <a:off x="0" y="677333"/>
            <a:ext cx="9220974" cy="5113867"/>
          </a:xfrm>
        </p:spPr>
      </p:pic>
    </p:spTree>
    <p:extLst>
      <p:ext uri="{BB962C8B-B14F-4D97-AF65-F5344CB8AC3E}">
        <p14:creationId xmlns:p14="http://schemas.microsoft.com/office/powerpoint/2010/main" val="170832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6-16 at 10.06.51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918" b="11918"/>
          <a:stretch>
            <a:fillRect/>
          </a:stretch>
        </p:blipFill>
        <p:spPr>
          <a:xfrm>
            <a:off x="0" y="677333"/>
            <a:ext cx="9220974" cy="5113867"/>
          </a:xfrm>
        </p:spPr>
      </p:pic>
      <p:pic>
        <p:nvPicPr>
          <p:cNvPr id="3" name="Content Placeholder 3" descr="Screen Shot 2015-06-16 at 10.06.51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6" t="17215" r="64696" b="79948"/>
          <a:stretch/>
        </p:blipFill>
        <p:spPr>
          <a:xfrm>
            <a:off x="3651249" y="1703917"/>
            <a:ext cx="3428406" cy="5185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1957917" y="1206500"/>
            <a:ext cx="1693332" cy="101600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957917" y="994833"/>
            <a:ext cx="1291166" cy="211667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249083" y="994833"/>
            <a:ext cx="3830572" cy="70908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48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6-16 at 10.06.51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918" b="11918"/>
          <a:stretch>
            <a:fillRect/>
          </a:stretch>
        </p:blipFill>
        <p:spPr>
          <a:xfrm>
            <a:off x="0" y="677333"/>
            <a:ext cx="9220974" cy="5113867"/>
          </a:xfrm>
        </p:spPr>
      </p:pic>
      <p:pic>
        <p:nvPicPr>
          <p:cNvPr id="3" name="Content Placeholder 3" descr="Screen Shot 2015-06-16 at 10.06.51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6" t="17215" r="64696" b="79948"/>
          <a:stretch/>
        </p:blipFill>
        <p:spPr>
          <a:xfrm>
            <a:off x="3651249" y="1703917"/>
            <a:ext cx="3428406" cy="5185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1957917" y="1206500"/>
            <a:ext cx="1693332" cy="101600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957917" y="994833"/>
            <a:ext cx="1291166" cy="211667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249083" y="994833"/>
            <a:ext cx="3830572" cy="70908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 descr="Screen Shot 2015-06-16 at 10.06.51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8" t="74116" r="78584" b="22889"/>
          <a:stretch/>
        </p:blipFill>
        <p:spPr>
          <a:xfrm>
            <a:off x="4011082" y="3993207"/>
            <a:ext cx="1513417" cy="991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1661583" y="4857750"/>
            <a:ext cx="296334" cy="201083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957917" y="4984750"/>
            <a:ext cx="2053165" cy="7408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57917" y="3993208"/>
            <a:ext cx="2053165" cy="86454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00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6-16 at 10.14.24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973" b="-35973"/>
          <a:stretch>
            <a:fillRect/>
          </a:stretch>
        </p:blipFill>
        <p:spPr>
          <a:xfrm>
            <a:off x="0" y="539751"/>
            <a:ext cx="9144000" cy="5270499"/>
          </a:xfrm>
        </p:spPr>
      </p:pic>
    </p:spTree>
    <p:extLst>
      <p:ext uri="{BB962C8B-B14F-4D97-AF65-F5344CB8AC3E}">
        <p14:creationId xmlns:p14="http://schemas.microsoft.com/office/powerpoint/2010/main" val="186563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Spell Check/Autocorrect</a:t>
            </a:r>
          </a:p>
          <a:p>
            <a:pPr lvl="1"/>
            <a:r>
              <a:rPr lang="en-US" dirty="0" smtClean="0"/>
              <a:t>Minimum Edit Distance</a:t>
            </a:r>
          </a:p>
          <a:p>
            <a:r>
              <a:rPr lang="en-US" dirty="0" smtClean="0"/>
              <a:t>Spam Detection/Calendar Dates</a:t>
            </a:r>
          </a:p>
          <a:p>
            <a:pPr lvl="1"/>
            <a:r>
              <a:rPr lang="en-US" dirty="0" smtClean="0"/>
              <a:t>Detection of keywords (Entity Extraction)</a:t>
            </a:r>
          </a:p>
          <a:p>
            <a:r>
              <a:rPr lang="en-US" dirty="0" smtClean="0"/>
              <a:t>Consumer sentiment measurement</a:t>
            </a:r>
          </a:p>
          <a:p>
            <a:pPr lvl="1"/>
            <a:r>
              <a:rPr lang="en-US" dirty="0" smtClean="0"/>
              <a:t>Finance, movie reviews, or any subject that can be written about (blogs, news articles, tweets, etc.)</a:t>
            </a:r>
          </a:p>
          <a:p>
            <a:r>
              <a:rPr lang="en-US" dirty="0" smtClean="0"/>
              <a:t>Translations</a:t>
            </a:r>
          </a:p>
          <a:p>
            <a:pPr lvl="1"/>
            <a:r>
              <a:rPr lang="en-US" dirty="0" smtClean="0"/>
              <a:t>Books, translator engines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4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6-16 at 10.14.24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973" b="-35973"/>
          <a:stretch>
            <a:fillRect/>
          </a:stretch>
        </p:blipFill>
        <p:spPr>
          <a:xfrm>
            <a:off x="0" y="539751"/>
            <a:ext cx="9144000" cy="5270499"/>
          </a:xfrm>
        </p:spPr>
      </p:pic>
      <p:sp>
        <p:nvSpPr>
          <p:cNvPr id="2" name="Rectangle 1"/>
          <p:cNvSpPr/>
          <p:nvPr/>
        </p:nvSpPr>
        <p:spPr>
          <a:xfrm>
            <a:off x="2561167" y="1957916"/>
            <a:ext cx="4487334" cy="529167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3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6-16 at 10.14.24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973" b="-35973"/>
          <a:stretch>
            <a:fillRect/>
          </a:stretch>
        </p:blipFill>
        <p:spPr>
          <a:xfrm>
            <a:off x="0" y="539751"/>
            <a:ext cx="9144000" cy="5270499"/>
          </a:xfrm>
        </p:spPr>
      </p:pic>
      <p:sp>
        <p:nvSpPr>
          <p:cNvPr id="2" name="Rectangle 1"/>
          <p:cNvSpPr/>
          <p:nvPr/>
        </p:nvSpPr>
        <p:spPr>
          <a:xfrm>
            <a:off x="2561167" y="1957916"/>
            <a:ext cx="4487334" cy="529167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196417" y="2963333"/>
            <a:ext cx="349250" cy="349250"/>
          </a:xfrm>
          <a:prstGeom prst="ellipse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4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6-16 at 10.14.24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973" b="-35973"/>
          <a:stretch>
            <a:fillRect/>
          </a:stretch>
        </p:blipFill>
        <p:spPr>
          <a:xfrm>
            <a:off x="0" y="539751"/>
            <a:ext cx="9144000" cy="5270499"/>
          </a:xfrm>
        </p:spPr>
      </p:pic>
      <p:sp>
        <p:nvSpPr>
          <p:cNvPr id="2" name="Rectangle 1"/>
          <p:cNvSpPr/>
          <p:nvPr/>
        </p:nvSpPr>
        <p:spPr>
          <a:xfrm>
            <a:off x="2561167" y="1957916"/>
            <a:ext cx="4487334" cy="529167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196417" y="2963333"/>
            <a:ext cx="349250" cy="349250"/>
          </a:xfrm>
          <a:prstGeom prst="ellipse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4053417"/>
            <a:ext cx="2222500" cy="719666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3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HTML source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39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16 at 10.31.5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0"/>
            <a:ext cx="8405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0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HTML source code</a:t>
            </a:r>
          </a:p>
          <a:p>
            <a:pPr marL="0" indent="0">
              <a:buNone/>
            </a:pPr>
            <a:r>
              <a:rPr lang="en-US" dirty="0" smtClean="0"/>
              <a:t>Regular Expressions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82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HTML source code</a:t>
            </a:r>
          </a:p>
          <a:p>
            <a:pPr marL="0" indent="0">
              <a:buNone/>
            </a:pPr>
            <a:r>
              <a:rPr lang="en-US" dirty="0" smtClean="0"/>
              <a:t>Regular Expressions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5999" y="3545417"/>
            <a:ext cx="1449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[A-</a:t>
            </a:r>
            <a:r>
              <a:rPr lang="en-US" sz="2800" dirty="0" err="1" smtClean="0"/>
              <a:t>Za</a:t>
            </a:r>
            <a:r>
              <a:rPr lang="en-US" sz="2800" dirty="0" smtClean="0"/>
              <a:t>-z]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5182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HTML source code</a:t>
            </a:r>
          </a:p>
          <a:p>
            <a:pPr marL="0" indent="0">
              <a:buNone/>
            </a:pPr>
            <a:r>
              <a:rPr lang="en-US" dirty="0" smtClean="0"/>
              <a:t>Regular Expressions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5999" y="3545417"/>
            <a:ext cx="1449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[</a:t>
            </a:r>
            <a:r>
              <a:rPr lang="en-US" sz="2800" dirty="0" smtClean="0"/>
              <a:t>A-</a:t>
            </a:r>
            <a:r>
              <a:rPr lang="en-US" sz="2800" dirty="0" err="1" smtClean="0"/>
              <a:t>Za</a:t>
            </a:r>
            <a:r>
              <a:rPr lang="en-US" sz="2800" dirty="0" smtClean="0"/>
              <a:t>-z]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19399" y="4221037"/>
            <a:ext cx="1449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[0-9]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500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HTML source code</a:t>
            </a:r>
          </a:p>
          <a:p>
            <a:pPr marL="0" indent="0">
              <a:buNone/>
            </a:pPr>
            <a:r>
              <a:rPr lang="en-US" dirty="0" smtClean="0"/>
              <a:t>Regular Expressions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71383" y="4482647"/>
            <a:ext cx="1449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\s+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285999" y="3545417"/>
            <a:ext cx="1449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[</a:t>
            </a:r>
            <a:r>
              <a:rPr lang="en-US" sz="2800" dirty="0" smtClean="0"/>
              <a:t>A-</a:t>
            </a:r>
            <a:r>
              <a:rPr lang="en-US" sz="2800" dirty="0" err="1" smtClean="0"/>
              <a:t>Za</a:t>
            </a:r>
            <a:r>
              <a:rPr lang="en-US" sz="2800" dirty="0" smtClean="0"/>
              <a:t>-z]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819399" y="4221037"/>
            <a:ext cx="1449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[0-9]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2677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HTML source code</a:t>
            </a:r>
          </a:p>
          <a:p>
            <a:pPr marL="0" indent="0">
              <a:buNone/>
            </a:pPr>
            <a:r>
              <a:rPr lang="en-US" dirty="0" smtClean="0"/>
              <a:t>Regular Expressions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48742" y="3545417"/>
            <a:ext cx="448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‘</a:t>
            </a:r>
            <a:r>
              <a:rPr lang="en-US" sz="2800" dirty="0" err="1" smtClean="0"/>
              <a:t>pageAccount</a:t>
            </a:r>
            <a:r>
              <a:rPr lang="en-US" sz="2800" dirty="0" smtClean="0"/>
              <a:t>’,’</a:t>
            </a:r>
            <a:r>
              <a:rPr lang="en-US" sz="2800" dirty="0" err="1" smtClean="0"/>
              <a:t>tmn</a:t>
            </a:r>
            <a:r>
              <a:rPr lang="en-US" sz="2800" dirty="0" smtClean="0"/>
              <a:t>\.</a:t>
            </a:r>
            <a:r>
              <a:rPr lang="en-US" sz="2800" dirty="0" err="1" smtClean="0"/>
              <a:t>sdc</a:t>
            </a:r>
            <a:r>
              <a:rPr lang="en-US" sz="2800" dirty="0" smtClean="0"/>
              <a:t>’</a:t>
            </a:r>
            <a:endParaRPr lang="en-US" sz="2800" dirty="0"/>
          </a:p>
        </p:txBody>
      </p:sp>
      <p:pic>
        <p:nvPicPr>
          <p:cNvPr id="9" name="Picture 8" descr="Screen Shot 2015-06-16 at 10.31.5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82099" r="59937" b="8487"/>
          <a:stretch/>
        </p:blipFill>
        <p:spPr>
          <a:xfrm>
            <a:off x="3691472" y="2222499"/>
            <a:ext cx="5396452" cy="1143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285999" y="3545417"/>
            <a:ext cx="1449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[</a:t>
            </a:r>
            <a:r>
              <a:rPr lang="en-US" sz="2800" dirty="0" smtClean="0"/>
              <a:t>A-</a:t>
            </a:r>
            <a:r>
              <a:rPr lang="en-US" sz="2800" dirty="0" err="1" smtClean="0"/>
              <a:t>Za</a:t>
            </a:r>
            <a:r>
              <a:rPr lang="en-US" sz="2800" dirty="0" smtClean="0"/>
              <a:t>-z]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819399" y="4221037"/>
            <a:ext cx="1449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[0-9]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871383" y="4482647"/>
            <a:ext cx="1449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\s+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818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NLP Can Be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“Local High School Dropouts Cut in Half”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747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HTML source code</a:t>
            </a:r>
          </a:p>
          <a:p>
            <a:pPr marL="0" indent="0">
              <a:buNone/>
            </a:pPr>
            <a:r>
              <a:rPr lang="en-US" dirty="0" smtClean="0"/>
              <a:t>Regular Expressions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48742" y="3545417"/>
            <a:ext cx="448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‘</a:t>
            </a:r>
            <a:r>
              <a:rPr lang="en-US" sz="2800" dirty="0" err="1" smtClean="0"/>
              <a:t>pageAccount</a:t>
            </a:r>
            <a:r>
              <a:rPr lang="en-US" sz="2800" dirty="0" smtClean="0"/>
              <a:t>’,’</a:t>
            </a:r>
            <a:r>
              <a:rPr lang="en-US" sz="2800" dirty="0" err="1" smtClean="0"/>
              <a:t>tmn</a:t>
            </a:r>
            <a:r>
              <a:rPr lang="en-US" sz="2800" dirty="0" smtClean="0"/>
              <a:t>\.</a:t>
            </a:r>
            <a:r>
              <a:rPr lang="en-US" sz="2800" dirty="0" err="1" smtClean="0"/>
              <a:t>sdc</a:t>
            </a:r>
            <a:r>
              <a:rPr lang="en-US" sz="2800" dirty="0" smtClean="0"/>
              <a:t>’</a:t>
            </a:r>
            <a:endParaRPr lang="en-US" sz="2800" dirty="0"/>
          </a:p>
        </p:txBody>
      </p:sp>
      <p:pic>
        <p:nvPicPr>
          <p:cNvPr id="9" name="Picture 8" descr="Screen Shot 2015-06-16 at 10.31.5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82099" r="59937" b="8487"/>
          <a:stretch/>
        </p:blipFill>
        <p:spPr>
          <a:xfrm>
            <a:off x="3691472" y="2222499"/>
            <a:ext cx="5396452" cy="1143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4748742" y="4305300"/>
            <a:ext cx="448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dirty="0" smtClean="0"/>
              <a:t>. </a:t>
            </a:r>
            <a:r>
              <a:rPr lang="en-US" sz="2800" dirty="0" smtClean="0"/>
              <a:t>‘[0-9]{</a:t>
            </a:r>
            <a:r>
              <a:rPr lang="en-US" sz="2800" dirty="0" smtClean="0"/>
              <a:t>8}’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347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HTML source code</a:t>
            </a:r>
          </a:p>
          <a:p>
            <a:pPr marL="0" indent="0">
              <a:buNone/>
            </a:pPr>
            <a:r>
              <a:rPr lang="en-US" dirty="0" smtClean="0"/>
              <a:t>Regular Expressions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48742" y="3545417"/>
            <a:ext cx="448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‘</a:t>
            </a:r>
            <a:r>
              <a:rPr lang="en-US" sz="2800" dirty="0" err="1" smtClean="0"/>
              <a:t>pageAccount</a:t>
            </a:r>
            <a:r>
              <a:rPr lang="en-US" sz="2800" dirty="0" smtClean="0"/>
              <a:t>’,’</a:t>
            </a:r>
            <a:r>
              <a:rPr lang="en-US" sz="2800" dirty="0" err="1" smtClean="0"/>
              <a:t>tmn</a:t>
            </a:r>
            <a:r>
              <a:rPr lang="en-US" sz="2800" dirty="0" smtClean="0"/>
              <a:t>\.</a:t>
            </a:r>
            <a:r>
              <a:rPr lang="en-US" sz="2800" dirty="0" err="1" smtClean="0"/>
              <a:t>sdc</a:t>
            </a:r>
            <a:r>
              <a:rPr lang="en-US" sz="2800" dirty="0" smtClean="0"/>
              <a:t>’</a:t>
            </a:r>
            <a:endParaRPr lang="en-US" sz="2800" dirty="0"/>
          </a:p>
        </p:txBody>
      </p:sp>
      <p:pic>
        <p:nvPicPr>
          <p:cNvPr id="9" name="Picture 8" descr="Screen Shot 2015-06-16 at 10.31.5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82099" r="59937" b="8487"/>
          <a:stretch/>
        </p:blipFill>
        <p:spPr>
          <a:xfrm>
            <a:off x="3691472" y="2222499"/>
            <a:ext cx="5396452" cy="1143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085169" y="5143500"/>
            <a:ext cx="460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 smtClean="0"/>
              <a:t>Easily Extracted and Saved</a:t>
            </a:r>
            <a:endParaRPr lang="en-US" sz="2800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4748742" y="4305300"/>
            <a:ext cx="448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dirty="0" smtClean="0"/>
              <a:t>. </a:t>
            </a:r>
            <a:r>
              <a:rPr lang="en-US" sz="2800" dirty="0" smtClean="0"/>
              <a:t>‘[0-9]{</a:t>
            </a:r>
            <a:r>
              <a:rPr lang="en-US" sz="2800" dirty="0" smtClean="0"/>
              <a:t>8}’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2222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Text Processing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81643" y="2846468"/>
            <a:ext cx="6661902" cy="2882840"/>
          </a:xfrm>
          <a:prstGeom prst="rect">
            <a:avLst/>
          </a:prstGeom>
          <a:ln w="28575" cmpd="sng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endParaRPr lang="en-US" sz="3200" baseline="30000" dirty="0" smtClean="0"/>
          </a:p>
          <a:p>
            <a:r>
              <a:rPr lang="en-US" sz="3200" baseline="30000" dirty="0" smtClean="0"/>
              <a:t>Microsoft </a:t>
            </a:r>
            <a:r>
              <a:rPr lang="en-US" sz="3200" baseline="30000" dirty="0"/>
              <a:t>Corp and Skype Global today announced that they have entered into a </a:t>
            </a:r>
            <a:r>
              <a:rPr lang="en-US" sz="3200" baseline="30000" dirty="0" smtClean="0"/>
              <a:t>definitive </a:t>
            </a:r>
            <a:r>
              <a:rPr lang="en-US" sz="3200" baseline="30000" dirty="0"/>
              <a:t>agreement under which Microsoft will acquire Skype, the leading Internet </a:t>
            </a:r>
            <a:r>
              <a:rPr lang="en-US" sz="3200" baseline="30000" dirty="0" smtClean="0"/>
              <a:t>communications </a:t>
            </a:r>
            <a:r>
              <a:rPr lang="en-US" sz="3200" baseline="30000" dirty="0"/>
              <a:t>company, for $8.5 billion in cash from the investor group led by Silver Lake. The agreement has been approved by the boards of directors of both Microsoft and Skype.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7148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Text Processing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81643" y="2846468"/>
            <a:ext cx="6661902" cy="2882840"/>
          </a:xfrm>
          <a:prstGeom prst="rect">
            <a:avLst/>
          </a:prstGeom>
          <a:ln w="28575" cmpd="sng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endParaRPr lang="en-US" sz="3200" baseline="30000" dirty="0" smtClean="0"/>
          </a:p>
          <a:p>
            <a:r>
              <a:rPr lang="en-US" sz="3200" baseline="30000" dirty="0" smtClean="0"/>
              <a:t>Microsoft </a:t>
            </a:r>
            <a:r>
              <a:rPr lang="en-US" sz="3200" baseline="30000" dirty="0"/>
              <a:t>Corp and Skype Global today announced that they have entered into a </a:t>
            </a:r>
            <a:r>
              <a:rPr lang="en-US" sz="3200" baseline="30000" dirty="0" smtClean="0"/>
              <a:t>definitive </a:t>
            </a:r>
            <a:r>
              <a:rPr lang="en-US" sz="3200" baseline="30000" dirty="0"/>
              <a:t>agreement under which Microsoft will acquire Skype, the leading Internet </a:t>
            </a:r>
            <a:r>
              <a:rPr lang="en-US" sz="3200" baseline="30000" dirty="0" smtClean="0"/>
              <a:t>communications </a:t>
            </a:r>
            <a:r>
              <a:rPr lang="en-US" sz="3200" baseline="30000" dirty="0"/>
              <a:t>company, for $8.5 billion in cash from the investor group led by Silver Lake. The agreement has been approved by the boards of directors of both Microsoft and Skype.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1348047" y="2200137"/>
            <a:ext cx="54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Stemming/Lemmatizing (remove tenses/other grammar)</a:t>
            </a:r>
          </a:p>
        </p:txBody>
      </p:sp>
    </p:spTree>
    <p:extLst>
      <p:ext uri="{BB962C8B-B14F-4D97-AF65-F5344CB8AC3E}">
        <p14:creationId xmlns:p14="http://schemas.microsoft.com/office/powerpoint/2010/main" val="290160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Text Processing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Stemming/Lemmatizing</a:t>
            </a:r>
          </a:p>
          <a:p>
            <a:pPr marL="0" indent="0">
              <a:buNone/>
            </a:pPr>
            <a:r>
              <a:rPr lang="en-US" dirty="0"/>
              <a:t>f</a:t>
            </a:r>
            <a:r>
              <a:rPr lang="en-US" dirty="0" smtClean="0"/>
              <a:t>eatures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84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Text Processing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Stemming/Lemmatizing</a:t>
            </a:r>
          </a:p>
          <a:p>
            <a:pPr marL="0" indent="0">
              <a:buNone/>
            </a:pPr>
            <a:r>
              <a:rPr lang="en-US" dirty="0"/>
              <a:t>f</a:t>
            </a:r>
            <a:r>
              <a:rPr lang="en-US" dirty="0" smtClean="0"/>
              <a:t>eatures</a:t>
            </a:r>
          </a:p>
          <a:p>
            <a:pPr marL="0" indent="0">
              <a:buNone/>
            </a:pPr>
            <a:r>
              <a:rPr lang="en-US" dirty="0" err="1"/>
              <a:t>f</a:t>
            </a:r>
            <a:r>
              <a:rPr lang="en-US" dirty="0" err="1" smtClean="0"/>
              <a:t>eatur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1290614" y="2777271"/>
            <a:ext cx="206498" cy="320057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4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Text Processing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Stemming/Lemmatizing</a:t>
            </a:r>
          </a:p>
          <a:p>
            <a:pPr marL="0" indent="0">
              <a:buNone/>
            </a:pPr>
            <a:r>
              <a:rPr lang="en-US" dirty="0" smtClean="0"/>
              <a:t>features         biologically          </a:t>
            </a:r>
          </a:p>
          <a:p>
            <a:pPr marL="0" indent="0">
              <a:buNone/>
            </a:pPr>
            <a:r>
              <a:rPr lang="en-US" dirty="0" err="1"/>
              <a:t>f</a:t>
            </a:r>
            <a:r>
              <a:rPr lang="en-US" dirty="0" err="1" smtClean="0"/>
              <a:t>eatur</a:t>
            </a:r>
            <a:r>
              <a:rPr lang="en-US" dirty="0" smtClean="0"/>
              <a:t>               </a:t>
            </a:r>
            <a:r>
              <a:rPr lang="en-US" dirty="0" err="1" smtClean="0"/>
              <a:t>biolog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1290614" y="2777271"/>
            <a:ext cx="206498" cy="320057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3177599" y="2777271"/>
            <a:ext cx="206498" cy="320057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1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Text Processing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Stemming/Lemmatizing</a:t>
            </a:r>
          </a:p>
          <a:p>
            <a:pPr marL="0" indent="0">
              <a:buNone/>
            </a:pPr>
            <a:r>
              <a:rPr lang="en-US" dirty="0" smtClean="0"/>
              <a:t>features         biologically                saw                  saw          </a:t>
            </a:r>
          </a:p>
          <a:p>
            <a:pPr marL="0" indent="0">
              <a:buNone/>
            </a:pPr>
            <a:r>
              <a:rPr lang="en-US" dirty="0" err="1"/>
              <a:t>f</a:t>
            </a:r>
            <a:r>
              <a:rPr lang="en-US" dirty="0" err="1" smtClean="0"/>
              <a:t>eatur</a:t>
            </a:r>
            <a:r>
              <a:rPr lang="en-US" dirty="0" smtClean="0"/>
              <a:t>               </a:t>
            </a:r>
            <a:r>
              <a:rPr lang="en-US" dirty="0" err="1" smtClean="0"/>
              <a:t>biolog</a:t>
            </a:r>
            <a:r>
              <a:rPr lang="en-US" dirty="0" smtClean="0"/>
              <a:t>                       s                 see/saw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1290614" y="2777271"/>
            <a:ext cx="206498" cy="320057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3177599" y="2777271"/>
            <a:ext cx="206498" cy="320057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5281407" y="2777271"/>
            <a:ext cx="206498" cy="320057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7067617" y="2769642"/>
            <a:ext cx="206498" cy="320057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6534" y="2426232"/>
            <a:ext cx="3355597" cy="104277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08159" y="2044236"/>
            <a:ext cx="135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Stemming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35885" y="2011970"/>
            <a:ext cx="135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Lemmatizing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3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Text Processing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Stemming/Lemmatizing</a:t>
            </a:r>
          </a:p>
          <a:p>
            <a:pPr marL="0" indent="0">
              <a:buNone/>
            </a:pPr>
            <a:r>
              <a:rPr lang="en-US" dirty="0" smtClean="0"/>
              <a:t>features         biologically                saw                  saw          </a:t>
            </a:r>
          </a:p>
          <a:p>
            <a:pPr marL="0" indent="0">
              <a:buNone/>
            </a:pPr>
            <a:r>
              <a:rPr lang="en-US" dirty="0" err="1"/>
              <a:t>f</a:t>
            </a:r>
            <a:r>
              <a:rPr lang="en-US" dirty="0" err="1" smtClean="0"/>
              <a:t>eatur</a:t>
            </a:r>
            <a:r>
              <a:rPr lang="en-US" dirty="0" smtClean="0"/>
              <a:t>               </a:t>
            </a:r>
            <a:r>
              <a:rPr lang="en-US" dirty="0" err="1" smtClean="0"/>
              <a:t>biolog</a:t>
            </a:r>
            <a:r>
              <a:rPr lang="en-US" dirty="0" smtClean="0"/>
              <a:t>                       s                 see/saw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Porter Algorithm – empirically effective method to stem English words, consists of 5 phases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1290614" y="2777271"/>
            <a:ext cx="206498" cy="320057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3177599" y="2777271"/>
            <a:ext cx="206498" cy="320057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5281407" y="2777271"/>
            <a:ext cx="206498" cy="320057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7067617" y="2769642"/>
            <a:ext cx="206498" cy="320057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6534" y="2426232"/>
            <a:ext cx="3355597" cy="104277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08159" y="2044236"/>
            <a:ext cx="135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Stemming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35885" y="2011970"/>
            <a:ext cx="135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Lemmatizing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7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16 at 9.41.4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123893"/>
            <a:ext cx="3659909" cy="663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9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NLP Can Be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“Local High School Dropouts Cut in Half”</a:t>
            </a:r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 luv @</a:t>
            </a:r>
            <a:r>
              <a:rPr lang="en-US" dirty="0" err="1" smtClean="0"/>
              <a:t>beiber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Heart 3"/>
          <p:cNvSpPr/>
          <p:nvPr/>
        </p:nvSpPr>
        <p:spPr>
          <a:xfrm>
            <a:off x="2725776" y="2508836"/>
            <a:ext cx="215307" cy="165189"/>
          </a:xfrm>
          <a:prstGeom prst="heart">
            <a:avLst/>
          </a:prstGeom>
          <a:solidFill>
            <a:schemeClr val="tx1"/>
          </a:solidFill>
          <a:ln/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Heart 4"/>
          <p:cNvSpPr/>
          <p:nvPr/>
        </p:nvSpPr>
        <p:spPr>
          <a:xfrm>
            <a:off x="3091966" y="2508836"/>
            <a:ext cx="215307" cy="165189"/>
          </a:xfrm>
          <a:prstGeom prst="heart">
            <a:avLst/>
          </a:prstGeom>
          <a:solidFill>
            <a:schemeClr val="tx1"/>
          </a:solidFill>
          <a:ln/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Heart 5"/>
          <p:cNvSpPr/>
          <p:nvPr/>
        </p:nvSpPr>
        <p:spPr>
          <a:xfrm>
            <a:off x="3425397" y="2508836"/>
            <a:ext cx="215307" cy="165189"/>
          </a:xfrm>
          <a:prstGeom prst="heart">
            <a:avLst/>
          </a:prstGeom>
          <a:solidFill>
            <a:schemeClr val="tx1"/>
          </a:solidFill>
          <a:ln/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2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65051" y="456071"/>
            <a:ext cx="6661902" cy="2390397"/>
          </a:xfrm>
          <a:prstGeom prst="rect">
            <a:avLst/>
          </a:prstGeom>
          <a:ln w="28575" cmpd="sng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3200" baseline="30000" dirty="0" smtClean="0"/>
              <a:t>Microsoft </a:t>
            </a:r>
            <a:r>
              <a:rPr lang="en-US" sz="3200" baseline="30000" dirty="0"/>
              <a:t>Corp and Skype Global today announced that they have entered into a </a:t>
            </a:r>
            <a:r>
              <a:rPr lang="en-US" sz="3200" baseline="30000" dirty="0" smtClean="0"/>
              <a:t>definitive </a:t>
            </a:r>
            <a:r>
              <a:rPr lang="en-US" sz="3200" baseline="30000" dirty="0"/>
              <a:t>agreement under which Microsoft will acquire Skype, the leading Internet </a:t>
            </a:r>
            <a:r>
              <a:rPr lang="en-US" sz="3200" baseline="30000" dirty="0" smtClean="0"/>
              <a:t>communications </a:t>
            </a:r>
            <a:r>
              <a:rPr lang="en-US" sz="3200" baseline="30000" dirty="0"/>
              <a:t>company, for $8.5 billion in cash from the investor group led by Silver Lake. The agreement has been approved by the boards of directors of both Microsoft and Skype.</a:t>
            </a:r>
            <a:endParaRPr lang="en-US" sz="3200" dirty="0"/>
          </a:p>
        </p:txBody>
      </p:sp>
      <p:pic>
        <p:nvPicPr>
          <p:cNvPr id="5" name="Picture 4" descr="Screen Shot 2015-06-17 at 10.11.0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51" y="3275120"/>
            <a:ext cx="6565900" cy="2565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63073" y="5882745"/>
            <a:ext cx="3867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Example and table from Provost and Fawcett’s </a:t>
            </a:r>
            <a:r>
              <a:rPr lang="en-US" sz="1000" u="sng" dirty="0" smtClean="0"/>
              <a:t>Data Science For Business</a:t>
            </a:r>
            <a:endParaRPr lang="en-US" sz="1000" u="sng" dirty="0"/>
          </a:p>
        </p:txBody>
      </p:sp>
    </p:spTree>
    <p:extLst>
      <p:ext uri="{BB962C8B-B14F-4D97-AF65-F5344CB8AC3E}">
        <p14:creationId xmlns:p14="http://schemas.microsoft.com/office/powerpoint/2010/main" val="168714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979474"/>
            <a:ext cx="7313613" cy="868362"/>
          </a:xfrm>
        </p:spPr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6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Bag-of-words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Most simple model, throws away linguistic structure/word order</a:t>
            </a:r>
            <a:endParaRPr lang="en-US" dirty="0"/>
          </a:p>
        </p:txBody>
      </p:sp>
      <p:pic>
        <p:nvPicPr>
          <p:cNvPr id="4" name="Picture 3" descr="bag-305400_12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17" y="2680949"/>
            <a:ext cx="5058310" cy="3552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737" y="3004655"/>
            <a:ext cx="296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“If you must blink, do it now.”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96486" y="4008973"/>
            <a:ext cx="32733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34756" y="4900086"/>
            <a:ext cx="57073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59922" y="4378305"/>
            <a:ext cx="314510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42131" y="5108039"/>
            <a:ext cx="633507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82156" y="5292705"/>
            <a:ext cx="421910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do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91130" y="3824307"/>
            <a:ext cx="657552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blink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20632" y="4378305"/>
            <a:ext cx="51052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57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of Bag-of-Words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Similarity – Allows us to represent two objects numerically (using a text representation method) and compare them</a:t>
            </a:r>
          </a:p>
          <a:p>
            <a:pPr marL="457200" indent="-457200">
              <a:buAutoNum type="arabicPeriod"/>
            </a:pPr>
            <a:r>
              <a:rPr lang="en-US" dirty="0" smtClean="0"/>
              <a:t>Similar wine recommendations</a:t>
            </a:r>
          </a:p>
          <a:p>
            <a:pPr marL="457200" indent="-457200">
              <a:buAutoNum type="arabicPeriod"/>
            </a:pPr>
            <a:r>
              <a:rPr lang="en-US" dirty="0" smtClean="0"/>
              <a:t>Movie recommendations</a:t>
            </a:r>
          </a:p>
          <a:p>
            <a:pPr marL="457200" indent="-457200">
              <a:buAutoNum type="arabicPeriod"/>
            </a:pPr>
            <a:r>
              <a:rPr lang="en-US" dirty="0" smtClean="0"/>
              <a:t>Ad recommendations</a:t>
            </a:r>
          </a:p>
          <a:p>
            <a:pPr marL="457200" indent="-457200">
              <a:buAutoNum type="arabicPeriod"/>
            </a:pPr>
            <a:r>
              <a:rPr lang="en-US" dirty="0" smtClean="0"/>
              <a:t>Most relevant results from search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Representation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Term Frequency (TF)</a:t>
            </a:r>
            <a:r>
              <a:rPr lang="en-US" dirty="0" smtClean="0"/>
              <a:t>– How common does a term appear in a document?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TF(</a:t>
            </a:r>
            <a:r>
              <a:rPr lang="en-US" dirty="0" err="1" smtClean="0"/>
              <a:t>t,d</a:t>
            </a:r>
            <a:r>
              <a:rPr lang="en-US" dirty="0" smtClean="0"/>
              <a:t>) = </a:t>
            </a:r>
          </a:p>
          <a:p>
            <a:pPr marL="0" indent="0">
              <a:buNone/>
            </a:pPr>
            <a:r>
              <a:rPr lang="en-US" u="sng" dirty="0" smtClean="0"/>
              <a:t>Inverse Document Frequency (IDF) </a:t>
            </a:r>
            <a:r>
              <a:rPr lang="en-US" dirty="0" smtClean="0"/>
              <a:t>– How common does a term appear across documents?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IDF(t) = 1 + log(                                 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44178" y="2690547"/>
            <a:ext cx="240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# word t in d</a:t>
            </a:r>
            <a:r>
              <a:rPr lang="en-US" sz="2400" baseline="-25000" dirty="0" smtClean="0"/>
              <a:t>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54927" y="2765803"/>
            <a:ext cx="1173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600" dirty="0"/>
              <a:t>,</a:t>
            </a:r>
            <a:r>
              <a:rPr lang="en-US" spc="600" dirty="0" smtClean="0"/>
              <a:t>Ɐt</a:t>
            </a:r>
            <a:r>
              <a:rPr lang="en-US" dirty="0" smtClean="0"/>
              <a:t> in d</a:t>
            </a:r>
            <a:r>
              <a:rPr lang="en-US" baseline="-25000" dirty="0" smtClean="0"/>
              <a:t>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73038" y="4186322"/>
            <a:ext cx="24537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Total # of Documents</a:t>
            </a:r>
          </a:p>
          <a:p>
            <a:r>
              <a:rPr lang="en-US" sz="2000" dirty="0" smtClean="0"/>
              <a:t># Documents with t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659481" y="5362247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Bigger weight to rarer terms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11443" y="440457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600" dirty="0"/>
              <a:t>,</a:t>
            </a:r>
            <a:r>
              <a:rPr lang="en-US" spc="600" dirty="0" smtClean="0"/>
              <a:t>Ɐt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17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IDF Plot</a:t>
            </a:r>
            <a:endParaRPr lang="en-US" dirty="0"/>
          </a:p>
        </p:txBody>
      </p:sp>
      <p:pic>
        <p:nvPicPr>
          <p:cNvPr id="4" name="Picture 3" descr="Screen Shot 2015-06-17 at 12.39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18" y="1272232"/>
            <a:ext cx="7533452" cy="50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9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Representation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Term Frequency-Inverse Document Frequency</a:t>
            </a:r>
          </a:p>
          <a:p>
            <a:pPr marL="0" indent="0">
              <a:buNone/>
            </a:pPr>
            <a:r>
              <a:rPr lang="en-US" dirty="0" smtClean="0"/>
              <a:t>TFIDF(</a:t>
            </a:r>
            <a:r>
              <a:rPr lang="en-US" dirty="0" err="1" smtClean="0"/>
              <a:t>t,d</a:t>
            </a:r>
            <a:r>
              <a:rPr lang="en-US" dirty="0" smtClean="0"/>
              <a:t>) = TF(</a:t>
            </a:r>
            <a:r>
              <a:rPr lang="en-US" dirty="0" err="1" smtClean="0"/>
              <a:t>t,d</a:t>
            </a:r>
            <a:r>
              <a:rPr lang="en-US" dirty="0" smtClean="0"/>
              <a:t>) x IDF(t)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Reminder: Terms are often lemmatized before performing text representation methods</a:t>
            </a:r>
          </a:p>
        </p:txBody>
      </p:sp>
    </p:spTree>
    <p:extLst>
      <p:ext uri="{BB962C8B-B14F-4D97-AF65-F5344CB8AC3E}">
        <p14:creationId xmlns:p14="http://schemas.microsoft.com/office/powerpoint/2010/main" val="302274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65051" y="456071"/>
            <a:ext cx="6661902" cy="2390397"/>
          </a:xfrm>
          <a:prstGeom prst="rect">
            <a:avLst/>
          </a:prstGeom>
          <a:ln w="28575" cmpd="sng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3200" baseline="30000" dirty="0"/>
              <a:t>Microsoft Corp and Skype Global today announced that they have entered into a </a:t>
            </a:r>
            <a:r>
              <a:rPr lang="en-US" sz="3200" baseline="30000" dirty="0" smtClean="0"/>
              <a:t>definitive </a:t>
            </a:r>
            <a:r>
              <a:rPr lang="en-US" sz="3200" baseline="30000" dirty="0"/>
              <a:t>agreement under which Microsoft will acquire Skype, the leading Internet </a:t>
            </a:r>
            <a:r>
              <a:rPr lang="en-US" sz="3200" baseline="30000" dirty="0" smtClean="0"/>
              <a:t>communications </a:t>
            </a:r>
            <a:r>
              <a:rPr lang="en-US" sz="3200" baseline="30000" dirty="0"/>
              <a:t>company, for $8.5 billion in cash from the investor group led by Silver Lake. The agreement has been approved by the boards of directors of both Microsoft and Skype.</a:t>
            </a:r>
            <a:endParaRPr lang="en-US" sz="3200" dirty="0"/>
          </a:p>
        </p:txBody>
      </p:sp>
      <p:pic>
        <p:nvPicPr>
          <p:cNvPr id="5" name="Picture 4" descr="Screen Shot 2015-06-17 at 10.11.0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51" y="3275120"/>
            <a:ext cx="6565900" cy="2565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63073" y="5882745"/>
            <a:ext cx="3867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Example and table from Provost and Fawcett’s </a:t>
            </a:r>
            <a:r>
              <a:rPr lang="en-US" sz="1000" u="sng" dirty="0" smtClean="0"/>
              <a:t>Data Science For Business</a:t>
            </a:r>
            <a:endParaRPr lang="en-US" sz="1000" u="sng" dirty="0"/>
          </a:p>
        </p:txBody>
      </p:sp>
    </p:spTree>
    <p:extLst>
      <p:ext uri="{BB962C8B-B14F-4D97-AF65-F5344CB8AC3E}">
        <p14:creationId xmlns:p14="http://schemas.microsoft.com/office/powerpoint/2010/main" val="306862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Similarity/Distance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Euclidean Distance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4807185" y="1735138"/>
            <a:ext cx="1213555" cy="275219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807185" y="2116667"/>
            <a:ext cx="12135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44813" y="17351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21111" y="2220148"/>
            <a:ext cx="263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</a:p>
          <a:p>
            <a:endParaRPr lang="en-US" dirty="0" smtClean="0"/>
          </a:p>
          <a:p>
            <a:r>
              <a:rPr lang="en-US" dirty="0" smtClean="0"/>
              <a:t>9</a:t>
            </a:r>
          </a:p>
          <a:p>
            <a:endParaRPr lang="en-US" dirty="0" smtClean="0"/>
          </a:p>
          <a:p>
            <a:r>
              <a:rPr lang="en-US" dirty="0" smtClean="0"/>
              <a:t>1</a:t>
            </a:r>
          </a:p>
          <a:p>
            <a:endParaRPr lang="en-US" dirty="0" smtClean="0"/>
          </a:p>
          <a:p>
            <a:r>
              <a:rPr lang="en-US" dirty="0" smtClean="0"/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33067" y="1735138"/>
            <a:ext cx="1213555" cy="275219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6333067" y="2116667"/>
            <a:ext cx="12135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70695" y="1735138"/>
            <a:ext cx="1100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B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746993" y="2220148"/>
            <a:ext cx="263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</a:p>
          <a:p>
            <a:endParaRPr lang="en-US" dirty="0" smtClean="0"/>
          </a:p>
          <a:p>
            <a:r>
              <a:rPr lang="en-US" dirty="0" smtClean="0"/>
              <a:t>7</a:t>
            </a:r>
          </a:p>
          <a:p>
            <a:endParaRPr lang="en-US" dirty="0" smtClean="0"/>
          </a:p>
          <a:p>
            <a:r>
              <a:rPr lang="en-US" dirty="0" smtClean="0"/>
              <a:t>1</a:t>
            </a:r>
          </a:p>
          <a:p>
            <a:endParaRPr lang="en-US" dirty="0" smtClean="0"/>
          </a:p>
          <a:p>
            <a:r>
              <a:rPr lang="en-US" dirty="0"/>
              <a:t>5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469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Similarity/Distance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Euclidean Distance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√</a:t>
            </a:r>
            <a:r>
              <a:rPr lang="en-US" dirty="0" smtClean="0"/>
              <a:t>(3-4)</a:t>
            </a:r>
            <a:r>
              <a:rPr lang="en-US" baseline="30000" dirty="0" smtClean="0"/>
              <a:t>2</a:t>
            </a:r>
            <a:r>
              <a:rPr lang="en-US" dirty="0" smtClean="0"/>
              <a:t>+(9-7)</a:t>
            </a:r>
            <a:r>
              <a:rPr lang="en-US" baseline="30000" dirty="0" smtClean="0"/>
              <a:t>2</a:t>
            </a:r>
            <a:r>
              <a:rPr lang="en-US" dirty="0" smtClean="0"/>
              <a:t>+(1-1)</a:t>
            </a:r>
            <a:r>
              <a:rPr lang="en-US" baseline="30000" dirty="0" smtClean="0"/>
              <a:t>2</a:t>
            </a:r>
            <a:r>
              <a:rPr lang="en-US" dirty="0" smtClean="0"/>
              <a:t>+(3-5)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807185" y="1735138"/>
            <a:ext cx="1213555" cy="275219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4807185" y="2116667"/>
            <a:ext cx="12135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44813" y="17351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21111" y="2220148"/>
            <a:ext cx="263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</a:p>
          <a:p>
            <a:endParaRPr lang="en-US" dirty="0" smtClean="0"/>
          </a:p>
          <a:p>
            <a:r>
              <a:rPr lang="en-US" dirty="0" smtClean="0"/>
              <a:t>9</a:t>
            </a:r>
          </a:p>
          <a:p>
            <a:endParaRPr lang="en-US" dirty="0" smtClean="0"/>
          </a:p>
          <a:p>
            <a:r>
              <a:rPr lang="en-US" dirty="0" smtClean="0"/>
              <a:t>1</a:t>
            </a:r>
          </a:p>
          <a:p>
            <a:endParaRPr lang="en-US" dirty="0" smtClean="0"/>
          </a:p>
          <a:p>
            <a:r>
              <a:rPr lang="en-US" dirty="0" smtClean="0"/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33067" y="1735138"/>
            <a:ext cx="1213555" cy="275219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333067" y="2116667"/>
            <a:ext cx="12135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70695" y="1735138"/>
            <a:ext cx="1100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46993" y="2220148"/>
            <a:ext cx="263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</a:p>
          <a:p>
            <a:endParaRPr lang="en-US" dirty="0" smtClean="0"/>
          </a:p>
          <a:p>
            <a:r>
              <a:rPr lang="en-US" dirty="0" smtClean="0"/>
              <a:t>7</a:t>
            </a:r>
          </a:p>
          <a:p>
            <a:endParaRPr lang="en-US" dirty="0" smtClean="0"/>
          </a:p>
          <a:p>
            <a:r>
              <a:rPr lang="en-US" dirty="0" smtClean="0"/>
              <a:t>1</a:t>
            </a:r>
          </a:p>
          <a:p>
            <a:endParaRPr lang="en-US" dirty="0" smtClean="0"/>
          </a:p>
          <a:p>
            <a:r>
              <a:rPr lang="en-US" dirty="0"/>
              <a:t>5</a:t>
            </a:r>
            <a:endParaRPr lang="en-US" dirty="0" smtClean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66519" y="2445926"/>
            <a:ext cx="305740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22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NLP Can Be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“Local High School Dropouts Cut in Half”</a:t>
            </a:r>
          </a:p>
          <a:p>
            <a:pPr marL="0" indent="0">
              <a:buNone/>
            </a:pPr>
            <a:r>
              <a:rPr lang="en-US" dirty="0" err="1"/>
              <a:t>i</a:t>
            </a:r>
            <a:r>
              <a:rPr lang="en-US" dirty="0" smtClean="0"/>
              <a:t> luv @</a:t>
            </a:r>
            <a:r>
              <a:rPr lang="en-US" dirty="0" err="1" smtClean="0"/>
              <a:t>beiber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Heart 3"/>
          <p:cNvSpPr/>
          <p:nvPr/>
        </p:nvSpPr>
        <p:spPr>
          <a:xfrm>
            <a:off x="2725776" y="2508836"/>
            <a:ext cx="215307" cy="165189"/>
          </a:xfrm>
          <a:prstGeom prst="heart">
            <a:avLst/>
          </a:prstGeom>
          <a:solidFill>
            <a:schemeClr val="tx1"/>
          </a:solidFill>
          <a:ln/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Heart 4"/>
          <p:cNvSpPr/>
          <p:nvPr/>
        </p:nvSpPr>
        <p:spPr>
          <a:xfrm>
            <a:off x="3091966" y="2508836"/>
            <a:ext cx="215307" cy="165189"/>
          </a:xfrm>
          <a:prstGeom prst="heart">
            <a:avLst/>
          </a:prstGeom>
          <a:solidFill>
            <a:schemeClr val="tx1"/>
          </a:solidFill>
          <a:ln/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Heart 5"/>
          <p:cNvSpPr/>
          <p:nvPr/>
        </p:nvSpPr>
        <p:spPr>
          <a:xfrm>
            <a:off x="3425397" y="2508836"/>
            <a:ext cx="215307" cy="165189"/>
          </a:xfrm>
          <a:prstGeom prst="heart">
            <a:avLst/>
          </a:prstGeom>
          <a:solidFill>
            <a:schemeClr val="tx1"/>
          </a:solidFill>
          <a:ln/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pic>
        <p:nvPicPr>
          <p:cNvPr id="7" name="Picture 6" descr="Screen Shot 2015-06-16 at 1.25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416" y="2825750"/>
            <a:ext cx="3939019" cy="403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8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Similarity/Distance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Euclidean Distance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√</a:t>
            </a:r>
            <a:r>
              <a:rPr lang="en-US" dirty="0" smtClean="0"/>
              <a:t>(3-4)</a:t>
            </a:r>
            <a:r>
              <a:rPr lang="en-US" baseline="30000" dirty="0" smtClean="0"/>
              <a:t>2</a:t>
            </a:r>
            <a:r>
              <a:rPr lang="en-US" dirty="0" smtClean="0"/>
              <a:t>+(9-7)</a:t>
            </a:r>
            <a:r>
              <a:rPr lang="en-US" baseline="30000" dirty="0" smtClean="0"/>
              <a:t>2</a:t>
            </a:r>
            <a:r>
              <a:rPr lang="en-US" dirty="0" smtClean="0"/>
              <a:t>+(1-1)</a:t>
            </a:r>
            <a:r>
              <a:rPr lang="en-US" baseline="30000" dirty="0" smtClean="0"/>
              <a:t>2</a:t>
            </a:r>
            <a:r>
              <a:rPr lang="en-US" dirty="0" smtClean="0"/>
              <a:t>+(3-5)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807185" y="1735138"/>
            <a:ext cx="1213555" cy="275219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4807185" y="2116667"/>
            <a:ext cx="12135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44813" y="17351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21111" y="2220148"/>
            <a:ext cx="263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</a:p>
          <a:p>
            <a:endParaRPr lang="en-US" dirty="0" smtClean="0"/>
          </a:p>
          <a:p>
            <a:r>
              <a:rPr lang="en-US" dirty="0" smtClean="0"/>
              <a:t>9</a:t>
            </a:r>
          </a:p>
          <a:p>
            <a:endParaRPr lang="en-US" dirty="0" smtClean="0"/>
          </a:p>
          <a:p>
            <a:r>
              <a:rPr lang="en-US" dirty="0" smtClean="0"/>
              <a:t>1</a:t>
            </a:r>
          </a:p>
          <a:p>
            <a:endParaRPr lang="en-US" dirty="0" smtClean="0"/>
          </a:p>
          <a:p>
            <a:r>
              <a:rPr lang="en-US" dirty="0" smtClean="0"/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33067" y="1735138"/>
            <a:ext cx="1213555" cy="275219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333067" y="2116667"/>
            <a:ext cx="12135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70695" y="1735138"/>
            <a:ext cx="1100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46993" y="2220148"/>
            <a:ext cx="263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</a:p>
          <a:p>
            <a:endParaRPr lang="en-US" dirty="0" smtClean="0"/>
          </a:p>
          <a:p>
            <a:r>
              <a:rPr lang="en-US" dirty="0" smtClean="0"/>
              <a:t>7</a:t>
            </a:r>
          </a:p>
          <a:p>
            <a:endParaRPr lang="en-US" dirty="0" smtClean="0"/>
          </a:p>
          <a:p>
            <a:r>
              <a:rPr lang="en-US" dirty="0" smtClean="0"/>
              <a:t>1</a:t>
            </a:r>
          </a:p>
          <a:p>
            <a:endParaRPr lang="en-US" dirty="0" smtClean="0"/>
          </a:p>
          <a:p>
            <a:r>
              <a:rPr lang="en-US" dirty="0"/>
              <a:t>5</a:t>
            </a:r>
            <a:endParaRPr lang="en-US" dirty="0" smtClean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66519" y="2445926"/>
            <a:ext cx="305740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682074" y="2445926"/>
            <a:ext cx="98777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82074" y="2974622"/>
            <a:ext cx="98777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82074" y="3529660"/>
            <a:ext cx="98777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82074" y="4056475"/>
            <a:ext cx="98777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52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Similarity/Distance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Euclidean Distance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√</a:t>
            </a:r>
            <a:r>
              <a:rPr lang="en-US" dirty="0" smtClean="0"/>
              <a:t>(3-4)</a:t>
            </a:r>
            <a:r>
              <a:rPr lang="en-US" baseline="30000" dirty="0" smtClean="0"/>
              <a:t>2</a:t>
            </a:r>
            <a:r>
              <a:rPr lang="en-US" dirty="0" smtClean="0"/>
              <a:t>+(9-7)</a:t>
            </a:r>
            <a:r>
              <a:rPr lang="en-US" baseline="30000" dirty="0" smtClean="0"/>
              <a:t>2</a:t>
            </a:r>
            <a:r>
              <a:rPr lang="en-US" dirty="0" smtClean="0"/>
              <a:t>+(1-1)</a:t>
            </a:r>
            <a:r>
              <a:rPr lang="en-US" baseline="30000" dirty="0" smtClean="0"/>
              <a:t>2</a:t>
            </a:r>
            <a:r>
              <a:rPr lang="en-US" dirty="0" smtClean="0"/>
              <a:t>+(3-5)</a:t>
            </a:r>
            <a:r>
              <a:rPr lang="en-US" baseline="30000" dirty="0" smtClean="0"/>
              <a:t>2</a:t>
            </a:r>
          </a:p>
          <a:p>
            <a:pPr marL="0" indent="0">
              <a:buNone/>
            </a:pPr>
            <a:r>
              <a:rPr lang="en-US" u="sng" dirty="0" smtClean="0"/>
              <a:t>Manhattan </a:t>
            </a:r>
            <a:r>
              <a:rPr lang="en-US" u="sng" dirty="0"/>
              <a:t>Distance</a:t>
            </a:r>
            <a:endParaRPr lang="en-US" dirty="0"/>
          </a:p>
          <a:p>
            <a:pPr marL="0" indent="0">
              <a:buNone/>
            </a:pPr>
            <a:endParaRPr lang="en-US" baseline="30000" dirty="0" smtClean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807185" y="1735138"/>
            <a:ext cx="1213555" cy="275219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4807185" y="2116667"/>
            <a:ext cx="12135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44813" y="17351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21111" y="2220148"/>
            <a:ext cx="263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</a:p>
          <a:p>
            <a:endParaRPr lang="en-US" dirty="0" smtClean="0"/>
          </a:p>
          <a:p>
            <a:r>
              <a:rPr lang="en-US" dirty="0" smtClean="0"/>
              <a:t>9</a:t>
            </a:r>
          </a:p>
          <a:p>
            <a:endParaRPr lang="en-US" dirty="0" smtClean="0"/>
          </a:p>
          <a:p>
            <a:r>
              <a:rPr lang="en-US" dirty="0" smtClean="0"/>
              <a:t>1</a:t>
            </a:r>
          </a:p>
          <a:p>
            <a:endParaRPr lang="en-US" dirty="0" smtClean="0"/>
          </a:p>
          <a:p>
            <a:r>
              <a:rPr lang="en-US" dirty="0" smtClean="0"/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33067" y="1735138"/>
            <a:ext cx="1213555" cy="275219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333067" y="2116667"/>
            <a:ext cx="12135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70695" y="1735138"/>
            <a:ext cx="1100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46993" y="2220148"/>
            <a:ext cx="2005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</a:p>
          <a:p>
            <a:endParaRPr lang="en-US" dirty="0" smtClean="0"/>
          </a:p>
          <a:p>
            <a:r>
              <a:rPr lang="en-US" dirty="0" smtClean="0"/>
              <a:t>7</a:t>
            </a:r>
          </a:p>
          <a:p>
            <a:endParaRPr lang="en-US" dirty="0" smtClean="0"/>
          </a:p>
          <a:p>
            <a:r>
              <a:rPr lang="en-US" dirty="0" smtClean="0"/>
              <a:t>1</a:t>
            </a:r>
          </a:p>
          <a:p>
            <a:endParaRPr lang="en-US" dirty="0" smtClean="0"/>
          </a:p>
          <a:p>
            <a:r>
              <a:rPr lang="en-US" dirty="0"/>
              <a:t>5</a:t>
            </a:r>
            <a:endParaRPr lang="en-US" dirty="0" smtClean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66519" y="2445926"/>
            <a:ext cx="305740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6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Similarity/Distance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Euclidean Distance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√</a:t>
            </a:r>
            <a:r>
              <a:rPr lang="en-US" dirty="0" smtClean="0"/>
              <a:t>(3-4)</a:t>
            </a:r>
            <a:r>
              <a:rPr lang="en-US" baseline="30000" dirty="0" smtClean="0"/>
              <a:t>2</a:t>
            </a:r>
            <a:r>
              <a:rPr lang="en-US" dirty="0" smtClean="0"/>
              <a:t>+(9-7)</a:t>
            </a:r>
            <a:r>
              <a:rPr lang="en-US" baseline="30000" dirty="0" smtClean="0"/>
              <a:t>2</a:t>
            </a:r>
            <a:r>
              <a:rPr lang="en-US" dirty="0" smtClean="0"/>
              <a:t>+(1-1)</a:t>
            </a:r>
            <a:r>
              <a:rPr lang="en-US" baseline="30000" dirty="0" smtClean="0"/>
              <a:t>2</a:t>
            </a:r>
            <a:r>
              <a:rPr lang="en-US" dirty="0" smtClean="0"/>
              <a:t>+(3-5)</a:t>
            </a:r>
            <a:r>
              <a:rPr lang="en-US" baseline="30000" dirty="0" smtClean="0"/>
              <a:t>2</a:t>
            </a:r>
          </a:p>
          <a:p>
            <a:pPr marL="0" indent="0">
              <a:buNone/>
            </a:pPr>
            <a:r>
              <a:rPr lang="en-US" u="sng" dirty="0" smtClean="0"/>
              <a:t>Manhattan </a:t>
            </a:r>
            <a:r>
              <a:rPr lang="en-US" u="sng" dirty="0"/>
              <a:t>Distance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/>
              <a:t>3-4</a:t>
            </a:r>
            <a:r>
              <a:rPr lang="en-US" dirty="0" smtClean="0"/>
              <a:t>)+</a:t>
            </a:r>
            <a:r>
              <a:rPr lang="en-US" dirty="0"/>
              <a:t>(9-7</a:t>
            </a:r>
            <a:r>
              <a:rPr lang="en-US" dirty="0" smtClean="0"/>
              <a:t>)+</a:t>
            </a:r>
            <a:r>
              <a:rPr lang="en-US" dirty="0"/>
              <a:t>(1-1</a:t>
            </a:r>
            <a:r>
              <a:rPr lang="en-US" dirty="0" smtClean="0"/>
              <a:t>)+</a:t>
            </a:r>
            <a:r>
              <a:rPr lang="en-US" dirty="0"/>
              <a:t>(3-5</a:t>
            </a:r>
            <a:r>
              <a:rPr lang="en-US" dirty="0" smtClean="0"/>
              <a:t>)</a:t>
            </a:r>
            <a:endParaRPr lang="en-US" baseline="30000" dirty="0"/>
          </a:p>
          <a:p>
            <a:pPr marL="0" indent="0">
              <a:buNone/>
            </a:pPr>
            <a:endParaRPr lang="en-US" baseline="30000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807185" y="1735138"/>
            <a:ext cx="1213555" cy="275219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4807185" y="2116667"/>
            <a:ext cx="12135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44813" y="17351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21111" y="2220148"/>
            <a:ext cx="263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</a:p>
          <a:p>
            <a:endParaRPr lang="en-US" dirty="0" smtClean="0"/>
          </a:p>
          <a:p>
            <a:r>
              <a:rPr lang="en-US" dirty="0" smtClean="0"/>
              <a:t>9</a:t>
            </a:r>
          </a:p>
          <a:p>
            <a:endParaRPr lang="en-US" dirty="0" smtClean="0"/>
          </a:p>
          <a:p>
            <a:r>
              <a:rPr lang="en-US" dirty="0" smtClean="0"/>
              <a:t>1</a:t>
            </a:r>
          </a:p>
          <a:p>
            <a:endParaRPr lang="en-US" dirty="0" smtClean="0"/>
          </a:p>
          <a:p>
            <a:r>
              <a:rPr lang="en-US" dirty="0" smtClean="0"/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33067" y="1735138"/>
            <a:ext cx="1213555" cy="275219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333067" y="2116667"/>
            <a:ext cx="12135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70695" y="1735138"/>
            <a:ext cx="1100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46993" y="2220148"/>
            <a:ext cx="263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</a:p>
          <a:p>
            <a:endParaRPr lang="en-US" dirty="0" smtClean="0"/>
          </a:p>
          <a:p>
            <a:r>
              <a:rPr lang="en-US" dirty="0" smtClean="0"/>
              <a:t>7</a:t>
            </a:r>
          </a:p>
          <a:p>
            <a:endParaRPr lang="en-US" dirty="0" smtClean="0"/>
          </a:p>
          <a:p>
            <a:r>
              <a:rPr lang="en-US" dirty="0" smtClean="0"/>
              <a:t>1</a:t>
            </a:r>
          </a:p>
          <a:p>
            <a:endParaRPr lang="en-US" dirty="0" smtClean="0"/>
          </a:p>
          <a:p>
            <a:r>
              <a:rPr lang="en-US" dirty="0"/>
              <a:t>5</a:t>
            </a:r>
            <a:endParaRPr lang="en-US" dirty="0" smtClean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66519" y="2445926"/>
            <a:ext cx="305740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682074" y="2445926"/>
            <a:ext cx="98777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82074" y="2974622"/>
            <a:ext cx="98777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82074" y="3529660"/>
            <a:ext cx="98777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82074" y="4056475"/>
            <a:ext cx="98777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86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Similarity/Distance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Euclidean Distance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√</a:t>
            </a:r>
            <a:r>
              <a:rPr lang="en-US" dirty="0" smtClean="0"/>
              <a:t>(3-4)</a:t>
            </a:r>
            <a:r>
              <a:rPr lang="en-US" baseline="30000" dirty="0" smtClean="0"/>
              <a:t>2</a:t>
            </a:r>
            <a:r>
              <a:rPr lang="en-US" dirty="0" smtClean="0"/>
              <a:t>+(9-7)</a:t>
            </a:r>
            <a:r>
              <a:rPr lang="en-US" baseline="30000" dirty="0" smtClean="0"/>
              <a:t>2</a:t>
            </a:r>
            <a:r>
              <a:rPr lang="en-US" dirty="0" smtClean="0"/>
              <a:t>+(1-1)</a:t>
            </a:r>
            <a:r>
              <a:rPr lang="en-US" baseline="30000" dirty="0" smtClean="0"/>
              <a:t>2</a:t>
            </a:r>
            <a:r>
              <a:rPr lang="en-US" dirty="0" smtClean="0"/>
              <a:t>+(3-5)</a:t>
            </a:r>
            <a:r>
              <a:rPr lang="en-US" baseline="30000" dirty="0" smtClean="0"/>
              <a:t>2</a:t>
            </a:r>
          </a:p>
          <a:p>
            <a:pPr marL="0" indent="0">
              <a:buNone/>
            </a:pPr>
            <a:r>
              <a:rPr lang="en-US" u="sng" dirty="0" smtClean="0"/>
              <a:t>Manhattan </a:t>
            </a:r>
            <a:r>
              <a:rPr lang="en-US" u="sng" dirty="0"/>
              <a:t>Distance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/>
              <a:t>3-4</a:t>
            </a:r>
            <a:r>
              <a:rPr lang="en-US" dirty="0" smtClean="0"/>
              <a:t>)+</a:t>
            </a:r>
            <a:r>
              <a:rPr lang="en-US" dirty="0"/>
              <a:t>(9-7</a:t>
            </a:r>
            <a:r>
              <a:rPr lang="en-US" dirty="0" smtClean="0"/>
              <a:t>)+</a:t>
            </a:r>
            <a:r>
              <a:rPr lang="en-US" dirty="0"/>
              <a:t>(1-1</a:t>
            </a:r>
            <a:r>
              <a:rPr lang="en-US" dirty="0" smtClean="0"/>
              <a:t>)+</a:t>
            </a:r>
            <a:r>
              <a:rPr lang="en-US" dirty="0"/>
              <a:t>(3-5</a:t>
            </a:r>
            <a:r>
              <a:rPr lang="en-US" dirty="0" smtClean="0"/>
              <a:t>)</a:t>
            </a:r>
            <a:endParaRPr lang="en-US" baseline="30000" dirty="0"/>
          </a:p>
          <a:p>
            <a:pPr marL="0" indent="0">
              <a:buNone/>
            </a:pPr>
            <a:endParaRPr lang="en-US" baseline="30000" dirty="0" smtClean="0"/>
          </a:p>
          <a:p>
            <a:pPr marL="0" indent="0">
              <a:buNone/>
            </a:pPr>
            <a:r>
              <a:rPr lang="en-US" u="sng" dirty="0" smtClean="0"/>
              <a:t>Cosine Distance (Most Common For Texts) </a:t>
            </a:r>
          </a:p>
          <a:p>
            <a:pPr marL="0" indent="0">
              <a:buNone/>
            </a:pPr>
            <a:r>
              <a:rPr lang="en-US" dirty="0" smtClean="0"/>
              <a:t>Helps limit influence of long vs. short document lengths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807185" y="1735138"/>
            <a:ext cx="1213555" cy="275219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4807185" y="2116667"/>
            <a:ext cx="12135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44813" y="17351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21111" y="2220148"/>
            <a:ext cx="263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</a:p>
          <a:p>
            <a:endParaRPr lang="en-US" dirty="0" smtClean="0"/>
          </a:p>
          <a:p>
            <a:r>
              <a:rPr lang="en-US" dirty="0" smtClean="0"/>
              <a:t>9</a:t>
            </a:r>
          </a:p>
          <a:p>
            <a:endParaRPr lang="en-US" dirty="0" smtClean="0"/>
          </a:p>
          <a:p>
            <a:r>
              <a:rPr lang="en-US" dirty="0" smtClean="0"/>
              <a:t>1</a:t>
            </a:r>
          </a:p>
          <a:p>
            <a:endParaRPr lang="en-US" dirty="0" smtClean="0"/>
          </a:p>
          <a:p>
            <a:r>
              <a:rPr lang="en-US" dirty="0" smtClean="0"/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33067" y="1735138"/>
            <a:ext cx="1213555" cy="275219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333067" y="2116667"/>
            <a:ext cx="12135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70695" y="1735138"/>
            <a:ext cx="1100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46993" y="2220148"/>
            <a:ext cx="263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</a:p>
          <a:p>
            <a:endParaRPr lang="en-US" dirty="0" smtClean="0"/>
          </a:p>
          <a:p>
            <a:r>
              <a:rPr lang="en-US" dirty="0" smtClean="0"/>
              <a:t>7</a:t>
            </a:r>
          </a:p>
          <a:p>
            <a:endParaRPr lang="en-US" dirty="0" smtClean="0"/>
          </a:p>
          <a:p>
            <a:r>
              <a:rPr lang="en-US" dirty="0" smtClean="0"/>
              <a:t>1</a:t>
            </a:r>
          </a:p>
          <a:p>
            <a:endParaRPr lang="en-US" dirty="0" smtClean="0"/>
          </a:p>
          <a:p>
            <a:r>
              <a:rPr lang="en-US" dirty="0"/>
              <a:t>5</a:t>
            </a:r>
            <a:endParaRPr lang="en-US" dirty="0" smtClean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66519" y="2445926"/>
            <a:ext cx="305740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24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with Numerical Data</a:t>
            </a:r>
            <a:endParaRPr lang="en-US" dirty="0"/>
          </a:p>
        </p:txBody>
      </p:sp>
      <p:pic>
        <p:nvPicPr>
          <p:cNvPr id="4" name="Picture 3" descr="KNN_reg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95" y="1370911"/>
            <a:ext cx="7004718" cy="521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0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with Numerical Data</a:t>
            </a:r>
            <a:endParaRPr lang="en-US" dirty="0"/>
          </a:p>
        </p:txBody>
      </p:sp>
      <p:pic>
        <p:nvPicPr>
          <p:cNvPr id="4" name="Picture 3" descr="KNN_reg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95" y="1370911"/>
            <a:ext cx="7004718" cy="521427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064964" y="4722519"/>
            <a:ext cx="602074" cy="21637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9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with Data</a:t>
            </a:r>
            <a:endParaRPr lang="en-US" dirty="0"/>
          </a:p>
        </p:txBody>
      </p:sp>
      <p:pic>
        <p:nvPicPr>
          <p:cNvPr id="4" name="Picture 3" descr="KNN_reg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95" y="1371600"/>
            <a:ext cx="7004718" cy="52142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581" y="5225437"/>
            <a:ext cx="419155" cy="369332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99098" y="4562593"/>
            <a:ext cx="396638" cy="369332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0979" y="5225437"/>
            <a:ext cx="419155" cy="369332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70979" y="4562593"/>
            <a:ext cx="402674" cy="369332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-25000" dirty="0" smtClean="0"/>
              <a:t>2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86000" y="4931925"/>
            <a:ext cx="0" cy="29351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94667" y="4931925"/>
            <a:ext cx="0" cy="29351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39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After similarity/distance calculation, can begin classification:</a:t>
            </a:r>
          </a:p>
          <a:p>
            <a:pPr marL="457200" indent="-457200">
              <a:buAutoNum type="arabicPeriod"/>
            </a:pPr>
            <a:r>
              <a:rPr lang="en-US" dirty="0" smtClean="0"/>
              <a:t>K-Nearest Neighbors</a:t>
            </a:r>
          </a:p>
          <a:p>
            <a:pPr marL="457200" indent="-457200">
              <a:buAutoNum type="arabicPeriod"/>
            </a:pPr>
            <a:r>
              <a:rPr lang="en-US" dirty="0" smtClean="0"/>
              <a:t>Hierarchical Clustering</a:t>
            </a:r>
          </a:p>
          <a:p>
            <a:pPr marL="457200" indent="-457200">
              <a:buAutoNum type="arabicPeriod"/>
            </a:pPr>
            <a:r>
              <a:rPr lang="en-US" dirty="0" smtClean="0"/>
              <a:t>K-means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76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Assignment to a category, group, or topic</a:t>
            </a:r>
          </a:p>
          <a:p>
            <a:pPr marL="0" indent="0">
              <a:buNone/>
            </a:pPr>
            <a:r>
              <a:rPr lang="en-US" dirty="0" smtClean="0"/>
              <a:t>Examples:</a:t>
            </a:r>
          </a:p>
          <a:p>
            <a:pPr marL="457200" indent="-457200">
              <a:buAutoNum type="arabicPeriod"/>
            </a:pPr>
            <a:r>
              <a:rPr lang="en-US" dirty="0" smtClean="0"/>
              <a:t>Spam or Not Spam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pic>
        <p:nvPicPr>
          <p:cNvPr id="4" name="Picture 3" descr="Screen Shot 2015-06-16 at 1.44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0" y="3422650"/>
            <a:ext cx="74549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5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Which country region are you from?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united-stat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90751"/>
            <a:ext cx="7694873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5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Quick Terminology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Text Extraction/Stemming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Bag-of-words Model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Text Valuation/Text Representation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Similarity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Text Classification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Other Models: Probabilistic Models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Named Entity </a:t>
            </a:r>
            <a:r>
              <a:rPr lang="en-US" dirty="0" smtClean="0">
                <a:solidFill>
                  <a:srgbClr val="0000FF"/>
                </a:solidFill>
              </a:rPr>
              <a:t>Recognition</a:t>
            </a:r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55706" y="3452163"/>
            <a:ext cx="1958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Fundamental/</a:t>
            </a:r>
          </a:p>
          <a:p>
            <a:r>
              <a:rPr lang="en-US" sz="2400" dirty="0" smtClean="0"/>
              <a:t>Basic Topics</a:t>
            </a:r>
            <a:endParaRPr lang="en-US" sz="2400" dirty="0"/>
          </a:p>
        </p:txBody>
      </p:sp>
      <p:sp>
        <p:nvSpPr>
          <p:cNvPr id="4" name="Right Bracket 3"/>
          <p:cNvSpPr/>
          <p:nvPr/>
        </p:nvSpPr>
        <p:spPr>
          <a:xfrm>
            <a:off x="5014180" y="2126073"/>
            <a:ext cx="329259" cy="2157087"/>
          </a:xfrm>
          <a:prstGeom prst="rightBracke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Oval 6"/>
          <p:cNvSpPr/>
          <p:nvPr/>
        </p:nvSpPr>
        <p:spPr>
          <a:xfrm>
            <a:off x="6124221" y="3236144"/>
            <a:ext cx="2389484" cy="1279412"/>
          </a:xfrm>
          <a:prstGeom prst="ellipse">
            <a:avLst/>
          </a:prstGeom>
          <a:noFill/>
          <a:ln w="2857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4" idx="2"/>
            <a:endCxn id="7" idx="2"/>
          </p:cNvCxnSpPr>
          <p:nvPr/>
        </p:nvCxnSpPr>
        <p:spPr>
          <a:xfrm>
            <a:off x="5343439" y="3204617"/>
            <a:ext cx="780782" cy="67123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70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3. Time period of a written work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hamlet-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46"/>
          <a:stretch/>
        </p:blipFill>
        <p:spPr>
          <a:xfrm>
            <a:off x="1186454" y="2933700"/>
            <a:ext cx="7041559" cy="226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8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Neighbor</a:t>
            </a:r>
            <a:endParaRPr lang="en-US" dirty="0"/>
          </a:p>
        </p:txBody>
      </p:sp>
      <p:pic>
        <p:nvPicPr>
          <p:cNvPr id="4" name="Content Placeholder 3" descr="Screen Shot 2015-06-17 at 2.45.55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62" r="-76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281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Neighbor</a:t>
            </a:r>
            <a:endParaRPr lang="en-US" dirty="0"/>
          </a:p>
        </p:txBody>
      </p:sp>
      <p:pic>
        <p:nvPicPr>
          <p:cNvPr id="4" name="Content Placeholder 3" descr="Screen Shot 2015-06-17 at 2.45.55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62" r="-7662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467556" y="5791200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Realistically, there are many many more variables (dimensionality)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83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52" y="503238"/>
            <a:ext cx="9002889" cy="868362"/>
          </a:xfrm>
        </p:spPr>
        <p:txBody>
          <a:bodyPr/>
          <a:lstStyle/>
          <a:p>
            <a:r>
              <a:rPr lang="en-US" dirty="0" smtClean="0"/>
              <a:t>Text Example (High Dimensionality)</a:t>
            </a:r>
            <a:endParaRPr lang="en-US" dirty="0"/>
          </a:p>
        </p:txBody>
      </p:sp>
      <p:pic>
        <p:nvPicPr>
          <p:cNvPr id="4" name="Picture 3" descr="nmf_cluster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3" y="1371600"/>
            <a:ext cx="8379522" cy="51195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02221" y="2718741"/>
            <a:ext cx="555037" cy="21260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88000" y="3160889"/>
            <a:ext cx="216370" cy="21637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48296" y="1505185"/>
            <a:ext cx="2841037" cy="97837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22519" y="4778966"/>
            <a:ext cx="3725332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sz="1600" b="1" dirty="0" smtClean="0"/>
              <a:t>Category</a:t>
            </a:r>
            <a:r>
              <a:rPr lang="en-US" dirty="0" smtClean="0"/>
              <a:t>         A      B      D     </a:t>
            </a:r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9253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52" y="503238"/>
            <a:ext cx="9002889" cy="868362"/>
          </a:xfrm>
        </p:spPr>
        <p:txBody>
          <a:bodyPr/>
          <a:lstStyle/>
          <a:p>
            <a:r>
              <a:rPr lang="en-US" dirty="0" smtClean="0"/>
              <a:t>Text Example (High Dimensionality)</a:t>
            </a:r>
            <a:endParaRPr lang="en-US" dirty="0"/>
          </a:p>
        </p:txBody>
      </p:sp>
      <p:pic>
        <p:nvPicPr>
          <p:cNvPr id="4" name="Picture 3" descr="nmf_cluster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3" y="1371600"/>
            <a:ext cx="8379522" cy="51195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88000" y="3160889"/>
            <a:ext cx="216370" cy="21637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48296" y="1505185"/>
            <a:ext cx="2841037" cy="97837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722519" y="4778966"/>
            <a:ext cx="3725332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sz="1600" b="1" dirty="0" smtClean="0"/>
              <a:t>Category</a:t>
            </a:r>
            <a:r>
              <a:rPr lang="en-US" dirty="0" smtClean="0"/>
              <a:t>         A      B      D     </a:t>
            </a:r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00513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52" y="503238"/>
            <a:ext cx="9002889" cy="868362"/>
          </a:xfrm>
        </p:spPr>
        <p:txBody>
          <a:bodyPr/>
          <a:lstStyle/>
          <a:p>
            <a:r>
              <a:rPr lang="en-US" dirty="0" smtClean="0"/>
              <a:t>Text Example (High Dimensionality)</a:t>
            </a:r>
            <a:endParaRPr lang="en-US" dirty="0"/>
          </a:p>
        </p:txBody>
      </p:sp>
      <p:pic>
        <p:nvPicPr>
          <p:cNvPr id="4" name="Picture 3" descr="nmf_cluster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3" y="1371600"/>
            <a:ext cx="8379522" cy="51195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88000" y="3160889"/>
            <a:ext cx="216370" cy="21637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968073" y="2361249"/>
            <a:ext cx="795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Similarity?</a:t>
            </a:r>
            <a:endParaRPr lang="en-US" sz="1000" b="1" dirty="0"/>
          </a:p>
        </p:txBody>
      </p:sp>
      <p:cxnSp>
        <p:nvCxnSpPr>
          <p:cNvPr id="9" name="Straight Arrow Connector 8"/>
          <p:cNvCxnSpPr>
            <a:stCxn id="3" idx="1"/>
          </p:cNvCxnSpPr>
          <p:nvPr/>
        </p:nvCxnSpPr>
        <p:spPr>
          <a:xfrm flipH="1">
            <a:off x="6190075" y="2484360"/>
            <a:ext cx="1777998" cy="224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1"/>
          </p:cNvCxnSpPr>
          <p:nvPr/>
        </p:nvCxnSpPr>
        <p:spPr>
          <a:xfrm flipH="1">
            <a:off x="6669853" y="2484360"/>
            <a:ext cx="1298220" cy="224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" idx="1"/>
          </p:cNvCxnSpPr>
          <p:nvPr/>
        </p:nvCxnSpPr>
        <p:spPr>
          <a:xfrm flipH="1">
            <a:off x="7196667" y="2484360"/>
            <a:ext cx="771406" cy="224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1"/>
          </p:cNvCxnSpPr>
          <p:nvPr/>
        </p:nvCxnSpPr>
        <p:spPr>
          <a:xfrm flipH="1">
            <a:off x="7667037" y="2484360"/>
            <a:ext cx="301036" cy="290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948296" y="1505185"/>
            <a:ext cx="2643481" cy="9791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722519" y="4778966"/>
            <a:ext cx="3725332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sz="1600" b="1" dirty="0" smtClean="0"/>
              <a:t>Category</a:t>
            </a:r>
            <a:r>
              <a:rPr lang="en-US" dirty="0" smtClean="0"/>
              <a:t>         A      B      D     </a:t>
            </a:r>
            <a:r>
              <a:rPr lang="en-US" dirty="0"/>
              <a:t>A</a:t>
            </a:r>
            <a:r>
              <a:rPr lang="en-US" dirty="0" smtClean="0"/>
              <a:t>       </a:t>
            </a:r>
            <a:r>
              <a:rPr lang="en-US" b="1" dirty="0" smtClean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207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pic>
        <p:nvPicPr>
          <p:cNvPr id="4" name="Picture 3" descr="Screen Shot 2015-06-18 at 9.40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298" y="1352791"/>
            <a:ext cx="4838180" cy="537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1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pic>
        <p:nvPicPr>
          <p:cNvPr id="4" name="Picture 3" descr="Screen Shot 2015-06-18 at 9.40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298" y="1352791"/>
            <a:ext cx="4838180" cy="53735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712148"/>
            <a:ext cx="2154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 similarities</a:t>
            </a:r>
          </a:p>
          <a:p>
            <a:r>
              <a:rPr lang="en-US" dirty="0"/>
              <a:t>b</a:t>
            </a:r>
            <a:r>
              <a:rPr lang="en-US" dirty="0" smtClean="0"/>
              <a:t>etween each pair of points</a:t>
            </a:r>
          </a:p>
        </p:txBody>
      </p:sp>
    </p:spTree>
    <p:extLst>
      <p:ext uri="{BB962C8B-B14F-4D97-AF65-F5344CB8AC3E}">
        <p14:creationId xmlns:p14="http://schemas.microsoft.com/office/powerpoint/2010/main" val="347205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pic>
        <p:nvPicPr>
          <p:cNvPr id="4" name="Picture 3" descr="Screen Shot 2015-06-18 at 9.40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298" y="1352791"/>
            <a:ext cx="4838180" cy="53735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712148"/>
            <a:ext cx="2154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 similarities</a:t>
            </a:r>
          </a:p>
          <a:p>
            <a:r>
              <a:rPr lang="en-US" dirty="0"/>
              <a:t>b</a:t>
            </a:r>
            <a:r>
              <a:rPr lang="en-US" dirty="0" smtClean="0"/>
              <a:t>etween each pair of points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898900"/>
            <a:ext cx="1975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Group most similar points together into a 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90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pic>
        <p:nvPicPr>
          <p:cNvPr id="4" name="Picture 3" descr="Screen Shot 2015-06-18 at 9.40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298" y="1352791"/>
            <a:ext cx="4838180" cy="53735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712148"/>
            <a:ext cx="2154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 similarities</a:t>
            </a:r>
          </a:p>
          <a:p>
            <a:r>
              <a:rPr lang="en-US" dirty="0"/>
              <a:t>b</a:t>
            </a:r>
            <a:r>
              <a:rPr lang="en-US" dirty="0" smtClean="0"/>
              <a:t>etween each pair of points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898900"/>
            <a:ext cx="1975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Group most similar points together into a cluster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100931"/>
            <a:ext cx="2095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 similarities</a:t>
            </a:r>
          </a:p>
          <a:p>
            <a:r>
              <a:rPr lang="en-US" dirty="0"/>
              <a:t>b</a:t>
            </a:r>
            <a:r>
              <a:rPr lang="en-US" dirty="0" smtClean="0"/>
              <a:t>etween each pair of</a:t>
            </a:r>
          </a:p>
          <a:p>
            <a:r>
              <a:rPr lang="en-US" dirty="0"/>
              <a:t>p</a:t>
            </a:r>
            <a:r>
              <a:rPr lang="en-US" dirty="0" smtClean="0"/>
              <a:t>oints or 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3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Terminology</a:t>
            </a:r>
            <a:endParaRPr lang="en-US" dirty="0"/>
          </a:p>
        </p:txBody>
      </p:sp>
      <p:pic>
        <p:nvPicPr>
          <p:cNvPr id="4" name="Content Placeholder 3" descr="thumb_COLOURBOX6201203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2290926" y="2448545"/>
            <a:ext cx="4556956" cy="1245024"/>
          </a:xfrm>
        </p:spPr>
      </p:pic>
      <p:sp>
        <p:nvSpPr>
          <p:cNvPr id="5" name="TextBox 4"/>
          <p:cNvSpPr txBox="1"/>
          <p:nvPr/>
        </p:nvSpPr>
        <p:spPr>
          <a:xfrm>
            <a:off x="2423736" y="2531546"/>
            <a:ext cx="4532054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 smtClean="0">
                <a:latin typeface="Apple Chancery"/>
                <a:cs typeface="Apple Chancery"/>
              </a:rPr>
              <a:t>There was no possibility of taking a walk that day</a:t>
            </a:r>
            <a:endParaRPr lang="en-US" dirty="0"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324254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pic>
        <p:nvPicPr>
          <p:cNvPr id="4" name="Picture 3" descr="Screen Shot 2015-06-18 at 9.40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298" y="1352791"/>
            <a:ext cx="4838180" cy="53735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712148"/>
            <a:ext cx="2154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 similarities</a:t>
            </a:r>
          </a:p>
          <a:p>
            <a:r>
              <a:rPr lang="en-US" dirty="0"/>
              <a:t>b</a:t>
            </a:r>
            <a:r>
              <a:rPr lang="en-US" dirty="0" smtClean="0"/>
              <a:t>etween each pair of points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898900"/>
            <a:ext cx="1975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Group most similar points together into a cluster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100931"/>
            <a:ext cx="2095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 similarities</a:t>
            </a:r>
          </a:p>
          <a:p>
            <a:r>
              <a:rPr lang="en-US" dirty="0"/>
              <a:t>b</a:t>
            </a:r>
            <a:r>
              <a:rPr lang="en-US" dirty="0" smtClean="0"/>
              <a:t>etween each pair of</a:t>
            </a:r>
          </a:p>
          <a:p>
            <a:r>
              <a:rPr lang="en-US" dirty="0"/>
              <a:t>p</a:t>
            </a:r>
            <a:r>
              <a:rPr lang="en-US" dirty="0" smtClean="0"/>
              <a:t>oints or cluster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827" y="5409259"/>
            <a:ext cx="204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 and Repeat…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72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pic>
        <p:nvPicPr>
          <p:cNvPr id="4" name="Picture 3" descr="Screen Shot 2015-06-18 at 9.40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298" y="1352791"/>
            <a:ext cx="4838180" cy="53735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712148"/>
            <a:ext cx="2154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 similarities</a:t>
            </a:r>
          </a:p>
          <a:p>
            <a:r>
              <a:rPr lang="en-US" dirty="0"/>
              <a:t>b</a:t>
            </a:r>
            <a:r>
              <a:rPr lang="en-US" dirty="0" smtClean="0"/>
              <a:t>etween each pair of points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898900"/>
            <a:ext cx="1975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Group most similar points together into a cluster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100931"/>
            <a:ext cx="2095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 similarities</a:t>
            </a:r>
          </a:p>
          <a:p>
            <a:r>
              <a:rPr lang="en-US" dirty="0"/>
              <a:t>b</a:t>
            </a:r>
            <a:r>
              <a:rPr lang="en-US" dirty="0" smtClean="0"/>
              <a:t>etween each pair of</a:t>
            </a:r>
          </a:p>
          <a:p>
            <a:r>
              <a:rPr lang="en-US" dirty="0"/>
              <a:t>p</a:t>
            </a:r>
            <a:r>
              <a:rPr lang="en-US" dirty="0" smtClean="0"/>
              <a:t>oints or cluster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827" y="5409259"/>
            <a:ext cx="204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 and Repeat…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4296" y="3454600"/>
            <a:ext cx="173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/>
              <a:t>Computationally </a:t>
            </a:r>
          </a:p>
          <a:p>
            <a:pPr algn="ctr"/>
            <a:r>
              <a:rPr lang="en-US" u="sng" dirty="0" smtClean="0"/>
              <a:t>Slow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37965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/>
              <a:t>M</a:t>
            </a:r>
            <a:r>
              <a:rPr lang="en-US" dirty="0" smtClean="0"/>
              <a:t>eans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Find the “centers” of each 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79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/>
              <a:t>M</a:t>
            </a:r>
            <a:r>
              <a:rPr lang="en-US" dirty="0" smtClean="0"/>
              <a:t>eans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Find the “centers” of each cluster</a:t>
            </a:r>
            <a:endParaRPr lang="en-US" dirty="0"/>
          </a:p>
        </p:txBody>
      </p:sp>
      <p:pic>
        <p:nvPicPr>
          <p:cNvPr id="4" name="Picture 3" descr="Screen Shot 2015-06-18 at 9.59.4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215" y="2283170"/>
            <a:ext cx="6065896" cy="419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5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/>
              <a:t>M</a:t>
            </a:r>
            <a:r>
              <a:rPr lang="en-US" dirty="0" smtClean="0"/>
              <a:t>eans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Find the “centers” of each cluster</a:t>
            </a:r>
            <a:endParaRPr lang="en-US" dirty="0"/>
          </a:p>
        </p:txBody>
      </p:sp>
      <p:pic>
        <p:nvPicPr>
          <p:cNvPr id="4" name="Picture 3" descr="Screen Shot 2015-06-18 at 9.59.4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89" y="2207910"/>
            <a:ext cx="2735877" cy="1893719"/>
          </a:xfrm>
          <a:prstGeom prst="rect">
            <a:avLst/>
          </a:prstGeom>
        </p:spPr>
      </p:pic>
      <p:pic>
        <p:nvPicPr>
          <p:cNvPr id="5" name="Picture 4" descr="Screen Shot 2015-06-18 at 9.59.5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166" y="2207910"/>
            <a:ext cx="5923374" cy="42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6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Example Results</a:t>
            </a:r>
            <a:endParaRPr lang="en-US" dirty="0"/>
          </a:p>
        </p:txBody>
      </p:sp>
      <p:pic>
        <p:nvPicPr>
          <p:cNvPr id="4" name="Picture 3" descr="Screen Shot 2015-06-18 at 10.06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55" y="1236133"/>
            <a:ext cx="6070130" cy="259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2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Example Results</a:t>
            </a:r>
            <a:endParaRPr lang="en-US" dirty="0"/>
          </a:p>
        </p:txBody>
      </p:sp>
      <p:pic>
        <p:nvPicPr>
          <p:cNvPr id="4" name="Picture 3" descr="Screen Shot 2015-06-18 at 10.06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55" y="1236133"/>
            <a:ext cx="6070130" cy="2597068"/>
          </a:xfrm>
          <a:prstGeom prst="rect">
            <a:avLst/>
          </a:prstGeom>
        </p:spPr>
      </p:pic>
      <p:pic>
        <p:nvPicPr>
          <p:cNvPr id="3" name="Picture 2" descr="Screen Shot 2015-06-18 at 10.08.4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56" y="3917864"/>
            <a:ext cx="6070130" cy="20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9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35138"/>
            <a:ext cx="7456602" cy="4056062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Extraction =&gt; Stemming </a:t>
            </a:r>
            <a:r>
              <a:rPr lang="en-US" u="sng" smtClean="0"/>
              <a:t>=&gt; Text Valuation/Representation</a:t>
            </a:r>
            <a:endParaRPr lang="en-US" u="sng" dirty="0"/>
          </a:p>
          <a:p>
            <a:pPr marL="0" indent="0">
              <a:buNone/>
            </a:pPr>
            <a:r>
              <a:rPr lang="en-US" sz="1800" dirty="0" smtClean="0"/>
              <a:t>HTML</a:t>
            </a:r>
            <a:r>
              <a:rPr lang="en-US" dirty="0" smtClean="0"/>
              <a:t>            </a:t>
            </a:r>
            <a:r>
              <a:rPr lang="en-US" sz="1800" dirty="0" smtClean="0"/>
              <a:t>Porter’s Algorithm                    TF      IDF           TFIDF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 smtClean="0"/>
              <a:t>=&gt; Similarity/Distance Calculation =&gt; Text Classification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270000" y="2116666"/>
            <a:ext cx="216370" cy="3574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502537" y="2116666"/>
            <a:ext cx="112889" cy="35748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110111" y="2116666"/>
            <a:ext cx="159926" cy="35748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055555" y="2116666"/>
            <a:ext cx="197555" cy="4233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189111" y="2116666"/>
            <a:ext cx="206963" cy="4233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938889" y="5311143"/>
            <a:ext cx="676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664824" y="5311143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88563" y="5311143"/>
            <a:ext cx="97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890889" y="3979333"/>
            <a:ext cx="254002" cy="39511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45" idx="0"/>
          </p:cNvCxnSpPr>
          <p:nvPr/>
        </p:nvCxnSpPr>
        <p:spPr>
          <a:xfrm>
            <a:off x="2709333" y="3979333"/>
            <a:ext cx="401154" cy="42145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46" idx="0"/>
          </p:cNvCxnSpPr>
          <p:nvPr/>
        </p:nvCxnSpPr>
        <p:spPr>
          <a:xfrm>
            <a:off x="3519551" y="3979333"/>
            <a:ext cx="738597" cy="45719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5352816" y="3979333"/>
            <a:ext cx="837258" cy="13318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18" idx="0"/>
          </p:cNvCxnSpPr>
          <p:nvPr/>
        </p:nvCxnSpPr>
        <p:spPr>
          <a:xfrm>
            <a:off x="6575778" y="3979333"/>
            <a:ext cx="245773" cy="13318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450667" y="3979333"/>
            <a:ext cx="1081852" cy="13318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76723" y="4370681"/>
            <a:ext cx="1094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Euclidean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505049" y="4400784"/>
            <a:ext cx="121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Manhattan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844306" y="4436532"/>
            <a:ext cx="82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Cosine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83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21946"/>
            <a:ext cx="7313613" cy="868362"/>
          </a:xfrm>
        </p:spPr>
        <p:txBody>
          <a:bodyPr/>
          <a:lstStyle/>
          <a:p>
            <a:r>
              <a:rPr lang="en-US" dirty="0" smtClean="0"/>
              <a:t>Other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15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Language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Goal: To assign a probability to how likely a sentence or phrase occurs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0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Terminology</a:t>
            </a:r>
            <a:endParaRPr lang="en-US" dirty="0"/>
          </a:p>
        </p:txBody>
      </p:sp>
      <p:pic>
        <p:nvPicPr>
          <p:cNvPr id="4" name="Content Placeholder 3" descr="thumb_COLOURBOX6201203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2290926" y="2448545"/>
            <a:ext cx="4556956" cy="1245024"/>
          </a:xfrm>
        </p:spPr>
      </p:pic>
      <p:sp>
        <p:nvSpPr>
          <p:cNvPr id="5" name="TextBox 4"/>
          <p:cNvSpPr txBox="1"/>
          <p:nvPr/>
        </p:nvSpPr>
        <p:spPr>
          <a:xfrm>
            <a:off x="2423736" y="2531546"/>
            <a:ext cx="4532054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 smtClean="0">
                <a:latin typeface="Apple Chancery"/>
                <a:cs typeface="Apple Chancery"/>
              </a:rPr>
              <a:t>There was no possibility of taking a walk that day</a:t>
            </a:r>
            <a:endParaRPr lang="en-US" dirty="0">
              <a:latin typeface="Apple Chancery"/>
              <a:cs typeface="Apple Chancer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98475" y="4158376"/>
            <a:ext cx="11721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Document</a:t>
            </a:r>
            <a:endParaRPr lang="en-US" dirty="0"/>
          </a:p>
        </p:txBody>
      </p:sp>
      <p:cxnSp>
        <p:nvCxnSpPr>
          <p:cNvPr id="7" name="Straight Connector 6"/>
          <p:cNvCxnSpPr>
            <a:endCxn id="3" idx="0"/>
          </p:cNvCxnSpPr>
          <p:nvPr/>
        </p:nvCxnSpPr>
        <p:spPr>
          <a:xfrm>
            <a:off x="6847882" y="3627166"/>
            <a:ext cx="436651" cy="531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38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Language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35138"/>
            <a:ext cx="7313613" cy="4678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Goal: To assign a probability to how likely a sentence or phrase occurs</a:t>
            </a:r>
          </a:p>
          <a:p>
            <a:pPr marL="0" indent="0">
              <a:buNone/>
            </a:pPr>
            <a:r>
              <a:rPr lang="en-US" dirty="0" smtClean="0"/>
              <a:t>Examples/Applications:</a:t>
            </a:r>
          </a:p>
          <a:p>
            <a:pPr marL="0" indent="0" algn="ctr">
              <a:buNone/>
            </a:pPr>
            <a:r>
              <a:rPr lang="en-US" i="1" dirty="0" smtClean="0"/>
              <a:t>“El doctor </a:t>
            </a:r>
            <a:r>
              <a:rPr lang="en-US" i="1" dirty="0" err="1" smtClean="0"/>
              <a:t>recommendó</a:t>
            </a:r>
            <a:r>
              <a:rPr lang="en-US" i="1" dirty="0" smtClean="0"/>
              <a:t> </a:t>
            </a:r>
            <a:r>
              <a:rPr lang="en-US" i="1" dirty="0" err="1" smtClean="0"/>
              <a:t>une</a:t>
            </a:r>
            <a:r>
              <a:rPr lang="en-US" i="1" dirty="0" smtClean="0"/>
              <a:t> </a:t>
            </a:r>
            <a:r>
              <a:rPr lang="en-US" i="1" dirty="0" err="1" smtClean="0"/>
              <a:t>exploración</a:t>
            </a:r>
            <a:r>
              <a:rPr lang="en-US" i="1" dirty="0" smtClean="0"/>
              <a:t> del </a:t>
            </a:r>
            <a:r>
              <a:rPr lang="en-US" i="1" dirty="0" err="1" smtClean="0"/>
              <a:t>gato</a:t>
            </a:r>
            <a:r>
              <a:rPr lang="en-US" i="1" dirty="0" smtClean="0"/>
              <a:t>.”</a:t>
            </a:r>
            <a:endParaRPr lang="en-US" dirty="0"/>
          </a:p>
          <a:p>
            <a:pPr lvl="5">
              <a:buFont typeface="Wingdings" charset="2"/>
              <a:buChar char="u"/>
            </a:pPr>
            <a:endParaRPr lang="en-US" dirty="0" smtClean="0"/>
          </a:p>
          <a:p>
            <a:pPr lvl="5">
              <a:buFont typeface="Wingdings" charset="2"/>
              <a:buChar char="u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97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Language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35138"/>
            <a:ext cx="7313613" cy="4678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Goal: To assign a probability to how likely a sentence or phrase occurs</a:t>
            </a:r>
          </a:p>
          <a:p>
            <a:pPr marL="0" indent="0">
              <a:buNone/>
            </a:pPr>
            <a:r>
              <a:rPr lang="en-US" dirty="0" smtClean="0"/>
              <a:t>Examples/Applications:</a:t>
            </a:r>
          </a:p>
          <a:p>
            <a:pPr marL="0" indent="0" algn="ctr">
              <a:buNone/>
            </a:pPr>
            <a:r>
              <a:rPr lang="en-US" i="1" dirty="0" smtClean="0"/>
              <a:t>“El doctor </a:t>
            </a:r>
            <a:r>
              <a:rPr lang="en-US" i="1" dirty="0" err="1" smtClean="0"/>
              <a:t>recommendó</a:t>
            </a:r>
            <a:r>
              <a:rPr lang="en-US" i="1" dirty="0" smtClean="0"/>
              <a:t> </a:t>
            </a:r>
            <a:r>
              <a:rPr lang="en-US" i="1" dirty="0" err="1" smtClean="0"/>
              <a:t>une</a:t>
            </a:r>
            <a:r>
              <a:rPr lang="en-US" i="1" dirty="0" smtClean="0"/>
              <a:t> </a:t>
            </a:r>
            <a:r>
              <a:rPr lang="en-US" i="1" dirty="0" err="1" smtClean="0"/>
              <a:t>exploración</a:t>
            </a:r>
            <a:r>
              <a:rPr lang="en-US" i="1" dirty="0" smtClean="0"/>
              <a:t> del </a:t>
            </a:r>
            <a:r>
              <a:rPr lang="en-US" i="1" dirty="0" err="1" smtClean="0"/>
              <a:t>gato</a:t>
            </a:r>
            <a:r>
              <a:rPr lang="en-US" i="1" dirty="0" smtClean="0"/>
              <a:t>.”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P(the doctor recommends a </a:t>
            </a:r>
            <a:r>
              <a:rPr lang="en-US" dirty="0">
                <a:solidFill>
                  <a:srgbClr val="FF0000"/>
                </a:solidFill>
              </a:rPr>
              <a:t>cat scan</a:t>
            </a:r>
            <a:r>
              <a:rPr lang="en-US" dirty="0"/>
              <a:t>) &gt; </a:t>
            </a:r>
          </a:p>
          <a:p>
            <a:pPr marL="0" indent="0">
              <a:buNone/>
            </a:pPr>
            <a:r>
              <a:rPr lang="en-US" dirty="0"/>
              <a:t>P(the doctor recommends a </a:t>
            </a:r>
            <a:r>
              <a:rPr lang="en-US" dirty="0">
                <a:solidFill>
                  <a:srgbClr val="FF0000"/>
                </a:solidFill>
              </a:rPr>
              <a:t>scan of the cat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86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Language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35138"/>
            <a:ext cx="7313613" cy="4678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Goal: To assign a probability to how likely a sentence or phrase occurs</a:t>
            </a:r>
          </a:p>
          <a:p>
            <a:pPr marL="0" indent="0">
              <a:buNone/>
            </a:pPr>
            <a:r>
              <a:rPr lang="en-US" dirty="0" smtClean="0"/>
              <a:t>Examples/Applications:</a:t>
            </a:r>
          </a:p>
          <a:p>
            <a:pPr marL="0" indent="0" algn="ctr">
              <a:buNone/>
            </a:pPr>
            <a:r>
              <a:rPr lang="en-US" i="1" dirty="0" smtClean="0"/>
              <a:t>“El doctor </a:t>
            </a:r>
            <a:r>
              <a:rPr lang="en-US" i="1" dirty="0" err="1" smtClean="0"/>
              <a:t>recommendó</a:t>
            </a:r>
            <a:r>
              <a:rPr lang="en-US" i="1" dirty="0" smtClean="0"/>
              <a:t> </a:t>
            </a:r>
            <a:r>
              <a:rPr lang="en-US" i="1" dirty="0" err="1" smtClean="0"/>
              <a:t>une</a:t>
            </a:r>
            <a:r>
              <a:rPr lang="en-US" i="1" dirty="0" smtClean="0"/>
              <a:t> </a:t>
            </a:r>
            <a:r>
              <a:rPr lang="en-US" i="1" dirty="0" err="1" smtClean="0"/>
              <a:t>exploración</a:t>
            </a:r>
            <a:r>
              <a:rPr lang="en-US" i="1" dirty="0" smtClean="0"/>
              <a:t> del </a:t>
            </a:r>
            <a:r>
              <a:rPr lang="en-US" i="1" dirty="0" err="1" smtClean="0"/>
              <a:t>gato</a:t>
            </a:r>
            <a:r>
              <a:rPr lang="en-US" i="1" dirty="0" smtClean="0"/>
              <a:t>.”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P(the doctor recommends a </a:t>
            </a:r>
            <a:r>
              <a:rPr lang="en-US" dirty="0">
                <a:solidFill>
                  <a:srgbClr val="FF0000"/>
                </a:solidFill>
              </a:rPr>
              <a:t>cat scan</a:t>
            </a:r>
            <a:r>
              <a:rPr lang="en-US" dirty="0"/>
              <a:t>) &gt; </a:t>
            </a:r>
          </a:p>
          <a:p>
            <a:pPr marL="0" indent="0">
              <a:buNone/>
            </a:pPr>
            <a:r>
              <a:rPr lang="en-US" dirty="0"/>
              <a:t>P(the doctor recommends a </a:t>
            </a:r>
            <a:r>
              <a:rPr lang="en-US" dirty="0">
                <a:solidFill>
                  <a:srgbClr val="FF0000"/>
                </a:solidFill>
              </a:rPr>
              <a:t>scan of the cat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7300148" y="3170296"/>
            <a:ext cx="272815" cy="192851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08204" y="3800593"/>
            <a:ext cx="1239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Machine</a:t>
            </a:r>
          </a:p>
          <a:p>
            <a:pPr algn="ctr"/>
            <a:r>
              <a:rPr lang="en-US" dirty="0" smtClean="0"/>
              <a:t>Translation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Language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35138"/>
            <a:ext cx="7313613" cy="4678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Goal: To assign a probability to how likely a sentence or phrase occurs</a:t>
            </a:r>
          </a:p>
          <a:p>
            <a:pPr marL="0" indent="0">
              <a:buNone/>
            </a:pPr>
            <a:r>
              <a:rPr lang="en-US" dirty="0" smtClean="0"/>
              <a:t>Examples/Applications:</a:t>
            </a:r>
          </a:p>
          <a:p>
            <a:pPr marL="0" indent="0" algn="ctr">
              <a:buNone/>
            </a:pPr>
            <a:r>
              <a:rPr lang="en-US" i="1" dirty="0" smtClean="0"/>
              <a:t>“El doctor </a:t>
            </a:r>
            <a:r>
              <a:rPr lang="en-US" i="1" dirty="0" err="1" smtClean="0"/>
              <a:t>recommendó</a:t>
            </a:r>
            <a:r>
              <a:rPr lang="en-US" i="1" dirty="0" smtClean="0"/>
              <a:t> </a:t>
            </a:r>
            <a:r>
              <a:rPr lang="en-US" i="1" dirty="0" err="1" smtClean="0"/>
              <a:t>une</a:t>
            </a:r>
            <a:r>
              <a:rPr lang="en-US" i="1" dirty="0" smtClean="0"/>
              <a:t> </a:t>
            </a:r>
            <a:r>
              <a:rPr lang="en-US" i="1" dirty="0" err="1" smtClean="0"/>
              <a:t>exploración</a:t>
            </a:r>
            <a:r>
              <a:rPr lang="en-US" i="1" dirty="0" smtClean="0"/>
              <a:t> del </a:t>
            </a:r>
            <a:r>
              <a:rPr lang="en-US" i="1" dirty="0" err="1" smtClean="0"/>
              <a:t>gato</a:t>
            </a:r>
            <a:r>
              <a:rPr lang="en-US" i="1" dirty="0" smtClean="0"/>
              <a:t>.”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P(the doctor recommends a </a:t>
            </a:r>
            <a:r>
              <a:rPr lang="en-US" dirty="0">
                <a:solidFill>
                  <a:srgbClr val="FF0000"/>
                </a:solidFill>
              </a:rPr>
              <a:t>cat scan</a:t>
            </a:r>
            <a:r>
              <a:rPr lang="en-US" dirty="0"/>
              <a:t>) &gt; </a:t>
            </a:r>
          </a:p>
          <a:p>
            <a:pPr marL="0" indent="0">
              <a:buNone/>
            </a:pPr>
            <a:r>
              <a:rPr lang="en-US" dirty="0"/>
              <a:t>P(the doctor recommends a </a:t>
            </a:r>
            <a:r>
              <a:rPr lang="en-US" dirty="0">
                <a:solidFill>
                  <a:srgbClr val="FF0000"/>
                </a:solidFill>
              </a:rPr>
              <a:t>scan of the cat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800" dirty="0" smtClean="0"/>
          </a:p>
          <a:p>
            <a:pPr marL="0" indent="0">
              <a:buNone/>
            </a:pPr>
            <a:r>
              <a:rPr lang="en-US" dirty="0" smtClean="0"/>
              <a:t>P(give me a min</a:t>
            </a:r>
            <a:r>
              <a:rPr lang="en-US" dirty="0" smtClean="0">
                <a:solidFill>
                  <a:srgbClr val="FF0000"/>
                </a:solidFill>
              </a:rPr>
              <a:t>ute</a:t>
            </a:r>
            <a:r>
              <a:rPr lang="en-US" dirty="0" smtClean="0"/>
              <a:t>) &gt; P(give me a min</a:t>
            </a:r>
            <a:r>
              <a:rPr lang="en-US" dirty="0" smtClean="0">
                <a:solidFill>
                  <a:srgbClr val="FF0000"/>
                </a:solidFill>
              </a:rPr>
              <a:t>uet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7300148" y="3170296"/>
            <a:ext cx="272815" cy="192851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08204" y="3800593"/>
            <a:ext cx="1239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Machine</a:t>
            </a:r>
          </a:p>
          <a:p>
            <a:pPr algn="ctr"/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4" name="4-Point Star 3"/>
          <p:cNvSpPr/>
          <p:nvPr/>
        </p:nvSpPr>
        <p:spPr>
          <a:xfrm>
            <a:off x="3236148" y="5239926"/>
            <a:ext cx="272815" cy="254000"/>
          </a:xfrm>
          <a:prstGeom prst="star4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4-Point Star 6"/>
          <p:cNvSpPr/>
          <p:nvPr/>
        </p:nvSpPr>
        <p:spPr>
          <a:xfrm>
            <a:off x="4470399" y="5239926"/>
            <a:ext cx="272815" cy="254000"/>
          </a:xfrm>
          <a:prstGeom prst="star4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4-Point Star 7"/>
          <p:cNvSpPr/>
          <p:nvPr/>
        </p:nvSpPr>
        <p:spPr>
          <a:xfrm>
            <a:off x="5667022" y="5239926"/>
            <a:ext cx="272815" cy="254000"/>
          </a:xfrm>
          <a:prstGeom prst="star4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7300148" y="5446889"/>
            <a:ext cx="272815" cy="827852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99663" y="5561660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Spell</a:t>
            </a:r>
          </a:p>
          <a:p>
            <a:pPr algn="ctr"/>
            <a:r>
              <a:rPr lang="en-US" dirty="0" smtClean="0"/>
              <a:t>Checking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84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Probability of a Phrase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P(the quick brown fox jumps over the lazy dog) = </a:t>
            </a:r>
          </a:p>
        </p:txBody>
      </p:sp>
    </p:spTree>
    <p:extLst>
      <p:ext uri="{BB962C8B-B14F-4D97-AF65-F5344CB8AC3E}">
        <p14:creationId xmlns:p14="http://schemas.microsoft.com/office/powerpoint/2010/main" val="7706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Probability of a Phrase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P(the quick brown fox jumps over the lazy dog) = </a:t>
            </a:r>
          </a:p>
          <a:p>
            <a:pPr marL="0" indent="0">
              <a:buNone/>
            </a:pPr>
            <a:r>
              <a:rPr lang="en-US" dirty="0" smtClean="0"/>
              <a:t>P(ABCDEFGHI) = </a:t>
            </a:r>
          </a:p>
          <a:p>
            <a:pPr marL="0" indent="0" algn="ctr">
              <a:buNone/>
            </a:pPr>
            <a:r>
              <a:rPr lang="en-US" u="sng" dirty="0" smtClean="0"/>
              <a:t>Chain Rule</a:t>
            </a:r>
          </a:p>
          <a:p>
            <a:pPr marL="0" indent="0">
              <a:buNone/>
            </a:pPr>
            <a:r>
              <a:rPr lang="en-US" dirty="0" smtClean="0"/>
              <a:t>P(A)*P(B|A)*P(C|AB)*P(D|ABC)*P(E|ABCD)*…</a:t>
            </a:r>
          </a:p>
          <a:p>
            <a:pPr marL="0" indent="0">
              <a:buNone/>
            </a:pPr>
            <a:r>
              <a:rPr lang="en-US" dirty="0" smtClean="0"/>
              <a:t>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4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Probability of a Phrase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P(the quick brown fox jumps over the lazy dog) = </a:t>
            </a:r>
          </a:p>
          <a:p>
            <a:pPr marL="0" indent="0">
              <a:buNone/>
            </a:pPr>
            <a:r>
              <a:rPr lang="en-US" dirty="0" smtClean="0"/>
              <a:t>P(ABCDEFGHI) = </a:t>
            </a:r>
          </a:p>
          <a:p>
            <a:pPr marL="0" indent="0" algn="ctr">
              <a:buNone/>
            </a:pPr>
            <a:r>
              <a:rPr lang="en-US" u="sng" dirty="0" smtClean="0"/>
              <a:t>Chain Rule</a:t>
            </a:r>
          </a:p>
          <a:p>
            <a:pPr marL="0" indent="0">
              <a:buNone/>
            </a:pPr>
            <a:r>
              <a:rPr lang="en-US" dirty="0" smtClean="0"/>
              <a:t>P(A)*P(B|A)*P(C|AB)*P(D|ABC)*P(E|ABCD)*…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 smtClean="0"/>
              <a:t>		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5468034"/>
            <a:ext cx="79210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So we have =&gt; P(the)*P(</a:t>
            </a:r>
            <a:r>
              <a:rPr lang="en-US" sz="2400" dirty="0" err="1"/>
              <a:t>quick|the</a:t>
            </a:r>
            <a:r>
              <a:rPr lang="en-US" sz="2400" dirty="0"/>
              <a:t>)*P(</a:t>
            </a:r>
            <a:r>
              <a:rPr lang="en-US" sz="2400" dirty="0" err="1"/>
              <a:t>brown|the</a:t>
            </a:r>
            <a:r>
              <a:rPr lang="en-US" sz="2400" dirty="0"/>
              <a:t> quick)*…</a:t>
            </a:r>
          </a:p>
          <a:p>
            <a:r>
              <a:rPr lang="en-US" sz="2400" dirty="0"/>
              <a:t>	P(</a:t>
            </a:r>
            <a:r>
              <a:rPr lang="en-US" sz="2400" dirty="0" err="1"/>
              <a:t>dog|the</a:t>
            </a:r>
            <a:r>
              <a:rPr lang="en-US" sz="2400" dirty="0"/>
              <a:t> quick brown fox jumps over the lazy) = ?</a:t>
            </a:r>
          </a:p>
        </p:txBody>
      </p:sp>
    </p:spTree>
    <p:extLst>
      <p:ext uri="{BB962C8B-B14F-4D97-AF65-F5344CB8AC3E}">
        <p14:creationId xmlns:p14="http://schemas.microsoft.com/office/powerpoint/2010/main" val="8938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17" y="1735138"/>
            <a:ext cx="7313613" cy="4056062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 smtClean="0"/>
              <a:t>P(</a:t>
            </a:r>
            <a:r>
              <a:rPr lang="en-US" sz="1800" dirty="0"/>
              <a:t> </a:t>
            </a:r>
            <a:r>
              <a:rPr lang="en-US" sz="1800" dirty="0" err="1" smtClean="0"/>
              <a:t>over|the</a:t>
            </a:r>
            <a:r>
              <a:rPr lang="en-US" sz="1800" dirty="0" smtClean="0"/>
              <a:t> quick brown fox jumps )   = 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120429" y="3320815"/>
            <a:ext cx="431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Times We See “the quick brown fox jumps”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43573" y="2647245"/>
            <a:ext cx="475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Times We See “the quick brown fox jumps over”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20429" y="3189111"/>
            <a:ext cx="43932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14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17" y="1735138"/>
            <a:ext cx="7313613" cy="4056062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 smtClean="0"/>
              <a:t>P(</a:t>
            </a:r>
            <a:r>
              <a:rPr lang="en-US" sz="1800" dirty="0"/>
              <a:t> </a:t>
            </a:r>
            <a:r>
              <a:rPr lang="en-US" sz="1800" dirty="0" err="1" smtClean="0"/>
              <a:t>over|the</a:t>
            </a:r>
            <a:r>
              <a:rPr lang="en-US" sz="1800" dirty="0" smtClean="0"/>
              <a:t> quick brown fox jumps )   = 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120429" y="3320815"/>
            <a:ext cx="431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Times We See “the quick brown fox jumps”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43573" y="2647245"/>
            <a:ext cx="475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Times We See “the quick brown fox jumps over”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20429" y="3189111"/>
            <a:ext cx="43932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05260" y="4516426"/>
            <a:ext cx="2337449" cy="9233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lmost never a large</a:t>
            </a:r>
          </a:p>
          <a:p>
            <a:pPr algn="ctr"/>
            <a:r>
              <a:rPr lang="en-US" dirty="0"/>
              <a:t>e</a:t>
            </a:r>
            <a:r>
              <a:rPr lang="en-US" dirty="0" smtClean="0"/>
              <a:t>nough corpus to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easonably estimate this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6989722" y="3690148"/>
            <a:ext cx="184263" cy="82627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82841" y="5606534"/>
            <a:ext cx="303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Might need a another solution: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65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67255"/>
            <a:ext cx="7313613" cy="868362"/>
          </a:xfrm>
        </p:spPr>
        <p:txBody>
          <a:bodyPr/>
          <a:lstStyle/>
          <a:p>
            <a:r>
              <a:rPr lang="en-US" dirty="0"/>
              <a:t>Markov Assumption for Simplification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To simplify the previous conditional probability:</a:t>
            </a:r>
          </a:p>
          <a:p>
            <a:pPr marL="0" indent="0">
              <a:buNone/>
            </a:pPr>
            <a:r>
              <a:rPr lang="en-US" u="sng" dirty="0"/>
              <a:t>P(</a:t>
            </a:r>
            <a:r>
              <a:rPr lang="en-US" u="sng" dirty="0" err="1"/>
              <a:t>dog|the</a:t>
            </a:r>
            <a:r>
              <a:rPr lang="en-US" u="sng" dirty="0"/>
              <a:t> quick brown fox jumps over the lazy</a:t>
            </a:r>
            <a:r>
              <a:rPr lang="en-US" u="sng" dirty="0" smtClean="0"/>
              <a:t>) ≈</a:t>
            </a:r>
          </a:p>
          <a:p>
            <a:pPr marL="0" indent="0">
              <a:buNone/>
            </a:pPr>
            <a:r>
              <a:rPr lang="en-US" dirty="0" smtClean="0"/>
              <a:t>P(dog) – Unigram Model</a:t>
            </a:r>
          </a:p>
          <a:p>
            <a:pPr marL="0" indent="0">
              <a:buNone/>
            </a:pPr>
            <a:r>
              <a:rPr lang="en-US" dirty="0" smtClean="0"/>
              <a:t>P(</a:t>
            </a:r>
            <a:r>
              <a:rPr lang="en-US" dirty="0" err="1" smtClean="0"/>
              <a:t>dog|lazy</a:t>
            </a:r>
            <a:r>
              <a:rPr lang="en-US" dirty="0" smtClean="0"/>
              <a:t>) – Bi-gram Model</a:t>
            </a:r>
          </a:p>
          <a:p>
            <a:pPr marL="0" indent="0">
              <a:buNone/>
            </a:pPr>
            <a:r>
              <a:rPr lang="en-US" dirty="0" smtClean="0"/>
              <a:t>P(</a:t>
            </a:r>
            <a:r>
              <a:rPr lang="en-US" dirty="0" err="1" smtClean="0"/>
              <a:t>dog|the</a:t>
            </a:r>
            <a:r>
              <a:rPr lang="en-US" dirty="0" smtClean="0"/>
              <a:t> lazy) – Tri-gram Model</a:t>
            </a:r>
          </a:p>
          <a:p>
            <a:pPr marL="0" indent="0">
              <a:buNone/>
            </a:pPr>
            <a:r>
              <a:rPr lang="en-US" dirty="0" smtClean="0"/>
              <a:t>P(</a:t>
            </a:r>
            <a:r>
              <a:rPr lang="en-US" dirty="0" err="1" smtClean="0"/>
              <a:t>dog|over</a:t>
            </a:r>
            <a:r>
              <a:rPr lang="en-US" dirty="0" smtClean="0"/>
              <a:t> the lazy) – 4-grams Model</a:t>
            </a:r>
          </a:p>
          <a:p>
            <a:pPr marL="0" indent="0">
              <a:buNone/>
            </a:pPr>
            <a:r>
              <a:rPr lang="en-US" dirty="0" smtClean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0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Terminology</a:t>
            </a:r>
            <a:endParaRPr lang="en-US" dirty="0"/>
          </a:p>
        </p:txBody>
      </p:sp>
      <p:pic>
        <p:nvPicPr>
          <p:cNvPr id="4" name="Content Placeholder 3" descr="thumb_COLOURBOX6201203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9030" r="30333" b="21789"/>
          <a:stretch/>
        </p:blipFill>
        <p:spPr>
          <a:xfrm>
            <a:off x="2290926" y="2448545"/>
            <a:ext cx="4556956" cy="1245024"/>
          </a:xfrm>
        </p:spPr>
      </p:pic>
      <p:sp>
        <p:nvSpPr>
          <p:cNvPr id="5" name="TextBox 4"/>
          <p:cNvSpPr txBox="1"/>
          <p:nvPr/>
        </p:nvSpPr>
        <p:spPr>
          <a:xfrm>
            <a:off x="2423736" y="2531546"/>
            <a:ext cx="4532054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 smtClean="0">
                <a:latin typeface="Apple Chancery"/>
                <a:cs typeface="Apple Chancery"/>
              </a:rPr>
              <a:t>There was no possibility of taking a walk that day</a:t>
            </a:r>
            <a:endParaRPr lang="en-US" dirty="0">
              <a:latin typeface="Apple Chancery"/>
              <a:cs typeface="Apple Chancer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98475" y="4158376"/>
            <a:ext cx="11721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Document</a:t>
            </a:r>
            <a:endParaRPr lang="en-US" dirty="0"/>
          </a:p>
        </p:txBody>
      </p:sp>
      <p:cxnSp>
        <p:nvCxnSpPr>
          <p:cNvPr id="7" name="Straight Connector 6"/>
          <p:cNvCxnSpPr>
            <a:endCxn id="3" idx="0"/>
          </p:cNvCxnSpPr>
          <p:nvPr/>
        </p:nvCxnSpPr>
        <p:spPr>
          <a:xfrm>
            <a:off x="6847882" y="3627166"/>
            <a:ext cx="436651" cy="531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423736" y="2614548"/>
            <a:ext cx="664037" cy="340306"/>
          </a:xfrm>
          <a:prstGeom prst="ellipse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22784" y="2634146"/>
            <a:ext cx="378829" cy="340306"/>
          </a:xfrm>
          <a:prstGeom prst="ellipse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01613" y="2634146"/>
            <a:ext cx="921352" cy="340306"/>
          </a:xfrm>
          <a:prstGeom prst="ellipse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6" idx="0"/>
          </p:cNvCxnSpPr>
          <p:nvPr/>
        </p:nvCxnSpPr>
        <p:spPr>
          <a:xfrm flipV="1">
            <a:off x="2755755" y="2199540"/>
            <a:ext cx="124506" cy="415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55755" y="1726431"/>
            <a:ext cx="2209747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Words/Terms/Tokens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67255"/>
            <a:ext cx="7313613" cy="868362"/>
          </a:xfrm>
        </p:spPr>
        <p:txBody>
          <a:bodyPr/>
          <a:lstStyle/>
          <a:p>
            <a:r>
              <a:rPr lang="en-US" dirty="0" smtClean="0"/>
              <a:t>Markov Assumption for Simplification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To simplify the previous conditional probability:</a:t>
            </a:r>
          </a:p>
          <a:p>
            <a:pPr marL="0" indent="0">
              <a:buNone/>
            </a:pPr>
            <a:r>
              <a:rPr lang="en-US" u="sng" dirty="0"/>
              <a:t>P(</a:t>
            </a:r>
            <a:r>
              <a:rPr lang="en-US" u="sng" dirty="0" err="1"/>
              <a:t>dog|the</a:t>
            </a:r>
            <a:r>
              <a:rPr lang="en-US" u="sng" dirty="0"/>
              <a:t> quick brown fox jumps over the lazy</a:t>
            </a:r>
            <a:r>
              <a:rPr lang="en-US" u="sng" dirty="0" smtClean="0"/>
              <a:t>) ≈</a:t>
            </a:r>
          </a:p>
          <a:p>
            <a:pPr marL="0" indent="0">
              <a:buNone/>
            </a:pPr>
            <a:r>
              <a:rPr lang="en-US" dirty="0" smtClean="0"/>
              <a:t>P(dog) – Unigram Model</a:t>
            </a:r>
          </a:p>
          <a:p>
            <a:pPr marL="0" indent="0">
              <a:buNone/>
            </a:pPr>
            <a:r>
              <a:rPr lang="en-US" dirty="0" smtClean="0"/>
              <a:t>P(</a:t>
            </a:r>
            <a:r>
              <a:rPr lang="en-US" dirty="0" err="1" smtClean="0"/>
              <a:t>dog|lazy</a:t>
            </a:r>
            <a:r>
              <a:rPr lang="en-US" dirty="0" smtClean="0"/>
              <a:t>) – Bi-gram Model</a:t>
            </a:r>
          </a:p>
          <a:p>
            <a:pPr marL="0" indent="0">
              <a:buNone/>
            </a:pPr>
            <a:r>
              <a:rPr lang="en-US" dirty="0" smtClean="0"/>
              <a:t>P(</a:t>
            </a:r>
            <a:r>
              <a:rPr lang="en-US" dirty="0" err="1" smtClean="0"/>
              <a:t>dog|the</a:t>
            </a:r>
            <a:r>
              <a:rPr lang="en-US" dirty="0" smtClean="0"/>
              <a:t> lazy) – Tri-gram Model</a:t>
            </a:r>
          </a:p>
          <a:p>
            <a:pPr marL="0" indent="0">
              <a:buNone/>
            </a:pPr>
            <a:r>
              <a:rPr lang="en-US" dirty="0" smtClean="0"/>
              <a:t>P(</a:t>
            </a:r>
            <a:r>
              <a:rPr lang="en-US" dirty="0" err="1" smtClean="0"/>
              <a:t>dog|over</a:t>
            </a:r>
            <a:r>
              <a:rPr lang="en-US" dirty="0" smtClean="0"/>
              <a:t> the lazy) – 4-grams Model</a:t>
            </a:r>
          </a:p>
          <a:p>
            <a:pPr marL="0" indent="0">
              <a:buNone/>
            </a:pPr>
            <a:r>
              <a:rPr lang="en-US" dirty="0" smtClean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5566833" y="2794000"/>
            <a:ext cx="772584" cy="2423583"/>
          </a:xfrm>
          <a:prstGeom prst="rightBrac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86497" y="3660750"/>
            <a:ext cx="29421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N-Gram Models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3000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Bigram Table from BERP</a:t>
            </a:r>
            <a:endParaRPr lang="en-US" dirty="0"/>
          </a:p>
        </p:txBody>
      </p:sp>
      <p:pic>
        <p:nvPicPr>
          <p:cNvPr id="4" name="Picture 3" descr="Screen Shot 2015-06-29 at 11.09.4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574"/>
            <a:ext cx="9144000" cy="469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5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Bigram Table from BERP</a:t>
            </a:r>
            <a:endParaRPr lang="en-US" dirty="0"/>
          </a:p>
        </p:txBody>
      </p:sp>
      <p:pic>
        <p:nvPicPr>
          <p:cNvPr id="4" name="Picture 3" descr="Screen Shot 2015-06-29 at 11.09.4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112" y="1371600"/>
            <a:ext cx="5698350" cy="2928056"/>
          </a:xfrm>
          <a:prstGeom prst="rect">
            <a:avLst/>
          </a:prstGeom>
        </p:spPr>
      </p:pic>
      <p:pic>
        <p:nvPicPr>
          <p:cNvPr id="3" name="Picture 2" descr="Screen Shot 2015-06-29 at 11.11.2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91" y="5109418"/>
            <a:ext cx="7714074" cy="12934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621" y="4496738"/>
            <a:ext cx="747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 (Divide by Row Count) Each Bigram with Total Count of Each 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Bigram Table from BERP</a:t>
            </a:r>
            <a:endParaRPr lang="en-US" dirty="0"/>
          </a:p>
        </p:txBody>
      </p:sp>
      <p:pic>
        <p:nvPicPr>
          <p:cNvPr id="6" name="Picture 5" descr="Screen Shot 2015-06-29 at 11.15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5111"/>
            <a:ext cx="9144000" cy="43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0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60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Meaning?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6242" y="2257075"/>
            <a:ext cx="705328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The phrase: “I want British food.”</a:t>
            </a:r>
          </a:p>
          <a:p>
            <a:pPr algn="ctr"/>
            <a:r>
              <a:rPr lang="en-US" sz="4000" dirty="0" smtClean="0"/>
              <a:t> </a:t>
            </a:r>
          </a:p>
          <a:p>
            <a:pPr algn="ctr"/>
            <a:r>
              <a:rPr lang="en-US" sz="4000" dirty="0" smtClean="0"/>
              <a:t>is less likely than: </a:t>
            </a:r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“I want Chinese food.”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6105407" y="5889037"/>
            <a:ext cx="2418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(Marketing implications)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28889" y="1524000"/>
            <a:ext cx="102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96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Extraction/Recognition</a:t>
            </a:r>
          </a:p>
        </p:txBody>
      </p:sp>
    </p:spTree>
    <p:extLst>
      <p:ext uri="{BB962C8B-B14F-4D97-AF65-F5344CB8AC3E}">
        <p14:creationId xmlns:p14="http://schemas.microsoft.com/office/powerpoint/2010/main" val="267173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Extraction/Recognition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Pinpointing proper nouns/distinctive 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06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Extraction/Recognition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Pinpointing proper nouns/distinctive names</a:t>
            </a:r>
          </a:p>
          <a:p>
            <a:pPr marL="0" indent="0">
              <a:buNone/>
            </a:pPr>
            <a:r>
              <a:rPr lang="en-US" dirty="0" smtClean="0"/>
              <a:t>The Challenge:</a:t>
            </a:r>
          </a:p>
          <a:p>
            <a:pPr marL="0" indent="0" algn="ctr">
              <a:buNone/>
            </a:pPr>
            <a:r>
              <a:rPr lang="en-US" i="1" dirty="0" smtClean="0"/>
              <a:t>“The Warriors won…” 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8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Extraction/Recognition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Pinpointing proper nouns/distinctive names</a:t>
            </a:r>
          </a:p>
          <a:p>
            <a:pPr marL="0" indent="0">
              <a:buNone/>
            </a:pPr>
            <a:r>
              <a:rPr lang="en-US" dirty="0" smtClean="0"/>
              <a:t>The Challenge:</a:t>
            </a:r>
          </a:p>
          <a:p>
            <a:pPr marL="0" indent="0" algn="ctr">
              <a:buNone/>
            </a:pPr>
            <a:r>
              <a:rPr lang="en-US" i="1" dirty="0" smtClean="0"/>
              <a:t>“The Warriors won…” 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71578" y="4349704"/>
            <a:ext cx="207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Basketball Team</a:t>
            </a:r>
            <a:endParaRPr lang="en-US" dirty="0"/>
          </a:p>
        </p:txBody>
      </p:sp>
      <p:pic>
        <p:nvPicPr>
          <p:cNvPr id="10" name="Picture 9" descr="gs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52" y="4619037"/>
            <a:ext cx="1787407" cy="178740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3123260" y="3343111"/>
            <a:ext cx="1317036" cy="9654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02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kwell">
  <a:themeElements>
    <a:clrScheme name="Inkwell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Inkwell">
      <a:maj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Inkwel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Inkwell.thmx</Template>
  <TotalTime>2175</TotalTime>
  <Words>3138</Words>
  <Application>Microsoft Macintosh PowerPoint</Application>
  <PresentationFormat>On-screen Show (4:3)</PresentationFormat>
  <Paragraphs>699</Paragraphs>
  <Slides>111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8" baseType="lpstr">
      <vt:lpstr>Apple Chancery</vt:lpstr>
      <vt:lpstr>Calibri</vt:lpstr>
      <vt:lpstr>Goudy Old Style</vt:lpstr>
      <vt:lpstr>Impact</vt:lpstr>
      <vt:lpstr>Rockwell</vt:lpstr>
      <vt:lpstr>Wingdings</vt:lpstr>
      <vt:lpstr>Inkwell</vt:lpstr>
      <vt:lpstr>PowerPoint Presentation</vt:lpstr>
      <vt:lpstr>Applications</vt:lpstr>
      <vt:lpstr>Why NLP Can Be Hard</vt:lpstr>
      <vt:lpstr>Why NLP Can Be Hard</vt:lpstr>
      <vt:lpstr>Why NLP Can Be Hard</vt:lpstr>
      <vt:lpstr>Topics</vt:lpstr>
      <vt:lpstr>Quick Terminology</vt:lpstr>
      <vt:lpstr>Quick Terminology</vt:lpstr>
      <vt:lpstr>Quick Terminology</vt:lpstr>
      <vt:lpstr>Quick Terminology</vt:lpstr>
      <vt:lpstr>Quick Terminology</vt:lpstr>
      <vt:lpstr>Basic Text Processing (1)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Extraction</vt:lpstr>
      <vt:lpstr>PowerPoint Presentation</vt:lpstr>
      <vt:lpstr>Extraction</vt:lpstr>
      <vt:lpstr>Extraction</vt:lpstr>
      <vt:lpstr>Extraction</vt:lpstr>
      <vt:lpstr>Extraction</vt:lpstr>
      <vt:lpstr>Extraction</vt:lpstr>
      <vt:lpstr>Extraction</vt:lpstr>
      <vt:lpstr>Extraction</vt:lpstr>
      <vt:lpstr>Basic Text Processing (2)</vt:lpstr>
      <vt:lpstr>Basic Text Processing (2)</vt:lpstr>
      <vt:lpstr>Basic Text Processing (2)</vt:lpstr>
      <vt:lpstr>Basic Text Processing (2)</vt:lpstr>
      <vt:lpstr>Basic Text Processing (2)</vt:lpstr>
      <vt:lpstr>Basic Text Processing (2)</vt:lpstr>
      <vt:lpstr>Basic Text Processing (2)</vt:lpstr>
      <vt:lpstr>PowerPoint Presentation</vt:lpstr>
      <vt:lpstr>PowerPoint Presentation</vt:lpstr>
      <vt:lpstr>Modeling</vt:lpstr>
      <vt:lpstr>Bag-of-words Model</vt:lpstr>
      <vt:lpstr>Application of Bag-of-Words Model</vt:lpstr>
      <vt:lpstr>Text Representation Methods</vt:lpstr>
      <vt:lpstr>IDF Plot</vt:lpstr>
      <vt:lpstr>Text Representation Methods</vt:lpstr>
      <vt:lpstr>PowerPoint Presentation</vt:lpstr>
      <vt:lpstr>Measuring Similarity/Distance</vt:lpstr>
      <vt:lpstr>Measuring Similarity/Distance</vt:lpstr>
      <vt:lpstr>Measuring Similarity/Distance</vt:lpstr>
      <vt:lpstr>Measuring Similarity/Distance</vt:lpstr>
      <vt:lpstr>Measuring Similarity/Distance</vt:lpstr>
      <vt:lpstr>Measuring Similarity/Distance</vt:lpstr>
      <vt:lpstr>Example with Numerical Data</vt:lpstr>
      <vt:lpstr>Example with Numerical Data</vt:lpstr>
      <vt:lpstr>Example with Data</vt:lpstr>
      <vt:lpstr>Classification</vt:lpstr>
      <vt:lpstr>Text Classification</vt:lpstr>
      <vt:lpstr>Text Classification</vt:lpstr>
      <vt:lpstr>Text Classification</vt:lpstr>
      <vt:lpstr>K-Nearest Neighbor</vt:lpstr>
      <vt:lpstr>K-Nearest Neighbor</vt:lpstr>
      <vt:lpstr>Text Example (High Dimensionality)</vt:lpstr>
      <vt:lpstr>Text Example (High Dimensionality)</vt:lpstr>
      <vt:lpstr>Text Example (High Dimensionality)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K-Means Clustering</vt:lpstr>
      <vt:lpstr>K-Means Clustering</vt:lpstr>
      <vt:lpstr>K-Means Clustering</vt:lpstr>
      <vt:lpstr>K-Means Example Results</vt:lpstr>
      <vt:lpstr>K-Means Example Results</vt:lpstr>
      <vt:lpstr>Quick Summary</vt:lpstr>
      <vt:lpstr>Other Models</vt:lpstr>
      <vt:lpstr>Probabilistic Language Modeling</vt:lpstr>
      <vt:lpstr>Probabilistic Language Modeling</vt:lpstr>
      <vt:lpstr>Probabilistic Language Modeling</vt:lpstr>
      <vt:lpstr>Probabilistic Language Modeling</vt:lpstr>
      <vt:lpstr>Probabilistic Language Modeling</vt:lpstr>
      <vt:lpstr>Calculating Probability of a Phrase</vt:lpstr>
      <vt:lpstr>Calculating Probability of a Phrase</vt:lpstr>
      <vt:lpstr>Calculating Probability of a Phrase</vt:lpstr>
      <vt:lpstr>Estimating Probabilities</vt:lpstr>
      <vt:lpstr>Estimating Probabilities</vt:lpstr>
      <vt:lpstr>Markov Assumption for Simplification</vt:lpstr>
      <vt:lpstr>Markov Assumption for Simplification</vt:lpstr>
      <vt:lpstr>Bigram Table from BERP</vt:lpstr>
      <vt:lpstr>Bigram Table from BERP</vt:lpstr>
      <vt:lpstr>Bigram Table from BERP</vt:lpstr>
      <vt:lpstr>Meaning?</vt:lpstr>
      <vt:lpstr>Meaning?</vt:lpstr>
      <vt:lpstr>Named Entity Extraction/Recognition</vt:lpstr>
      <vt:lpstr>Named Entity Extraction/Recognition</vt:lpstr>
      <vt:lpstr>Named Entity Extraction/Recognition</vt:lpstr>
      <vt:lpstr>Named Entity Extraction/Recognition</vt:lpstr>
      <vt:lpstr>Named Entity Extraction/Recognition</vt:lpstr>
      <vt:lpstr>Named Entity Extraction/Recognition</vt:lpstr>
      <vt:lpstr>NER Classification</vt:lpstr>
      <vt:lpstr>NER Classification</vt:lpstr>
      <vt:lpstr>NER Classification</vt:lpstr>
      <vt:lpstr> NER Classification Uses</vt:lpstr>
      <vt:lpstr>NER Classification Uses</vt:lpstr>
      <vt:lpstr> NER Classification Uses</vt:lpstr>
      <vt:lpstr>NER Classification Uses</vt:lpstr>
      <vt:lpstr>NER Classification Uses</vt:lpstr>
      <vt:lpstr>NER Classification Uses</vt:lpstr>
      <vt:lpstr>Topics</vt:lpstr>
    </vt:vector>
  </TitlesOfParts>
  <Company>Centro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Jerry Chen</dc:creator>
  <cp:lastModifiedBy>Jerry Chen</cp:lastModifiedBy>
  <cp:revision>274</cp:revision>
  <dcterms:created xsi:type="dcterms:W3CDTF">2015-06-12T17:29:56Z</dcterms:created>
  <dcterms:modified xsi:type="dcterms:W3CDTF">2016-10-16T00:48:44Z</dcterms:modified>
</cp:coreProperties>
</file>